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5" r:id="rId2"/>
    <p:sldId id="266" r:id="rId3"/>
    <p:sldId id="324" r:id="rId4"/>
    <p:sldId id="325" r:id="rId5"/>
    <p:sldId id="272" r:id="rId6"/>
    <p:sldId id="347" r:id="rId7"/>
    <p:sldId id="349" r:id="rId8"/>
    <p:sldId id="351" r:id="rId9"/>
    <p:sldId id="352" r:id="rId10"/>
    <p:sldId id="353" r:id="rId11"/>
    <p:sldId id="354" r:id="rId12"/>
    <p:sldId id="355" r:id="rId13"/>
    <p:sldId id="356" r:id="rId14"/>
    <p:sldId id="358" r:id="rId15"/>
    <p:sldId id="359" r:id="rId16"/>
    <p:sldId id="315" r:id="rId17"/>
    <p:sldId id="319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récapitulative" id="{75F3774B-3C20-4A19-A690-1C7E4482D7AE}">
          <p14:sldIdLst/>
        </p14:section>
        <p14:section name="Section 1" id="{83F7B664-A052-4F9B-B9BF-29515AB69D6B}">
          <p14:sldIdLst>
            <p14:sldId id="265"/>
            <p14:sldId id="266"/>
            <p14:sldId id="324"/>
            <p14:sldId id="325"/>
            <p14:sldId id="272"/>
            <p14:sldId id="347"/>
            <p14:sldId id="349"/>
            <p14:sldId id="351"/>
            <p14:sldId id="352"/>
            <p14:sldId id="353"/>
            <p14:sldId id="354"/>
            <p14:sldId id="355"/>
            <p14:sldId id="356"/>
            <p14:sldId id="358"/>
            <p14:sldId id="359"/>
            <p14:sldId id="315"/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8F5"/>
    <a:srgbClr val="DBE5F4"/>
    <a:srgbClr val="EFF4F1"/>
    <a:srgbClr val="E1EC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77" autoAdjust="0"/>
    <p:restoredTop sz="88235" autoAdjust="0"/>
  </p:normalViewPr>
  <p:slideViewPr>
    <p:cSldViewPr snapToGrid="0">
      <p:cViewPr varScale="1">
        <p:scale>
          <a:sx n="82" d="100"/>
          <a:sy n="82" d="100"/>
        </p:scale>
        <p:origin x="1090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42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058EAF45-7338-6E0D-579C-E2A7805EE16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65702D5-7DF0-D781-00AB-A6187EBE5B1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E99DEE-59AB-49A0-9855-61F957C92FC0}" type="datetimeFigureOut">
              <a:rPr lang="fr-FR" smtClean="0"/>
              <a:t>12/04/2023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03A8591-728F-F429-F8C9-3B1C8C3B0EF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011BE8D-8F3E-0FFB-B1B6-81B6EAAF12B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2F35F-5047-4944-A800-0C9156FC2441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03843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310CE-206E-4FF9-85AF-AEC130CC42A0}" type="datetimeFigureOut">
              <a:rPr lang="fr-FR" smtClean="0"/>
              <a:t>12/04/2023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93772-88A0-4A38-861A-D0D19999D3F1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35861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01317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649844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0319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834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44126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686346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97566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95519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17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315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2933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Réaliser un découpage de la population (ici </a:t>
            </a:r>
            <a:r>
              <a:rPr lang="fr-FR" dirty="0" err="1"/>
              <a:t>cutomers</a:t>
            </a:r>
            <a:r>
              <a:rPr lang="fr-FR" dirty="0"/>
              <a:t>)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4727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22711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4830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78922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9358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9877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3772-88A0-4A38-861A-D0D19999D3F1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5496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B3D99E-EECB-F4E9-1C60-63E51ABDD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617A206-3AEC-C190-1A06-CF1C9B1945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14F3AB-0838-7F00-F036-83082A706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D3C71-C8C3-4C00-8ABB-570ED341FC12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4A7714-14DC-8722-DAAB-CAEE5341E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4108ED-628C-DAFD-6EA4-4861F3E3B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7664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CAAFA0-933A-3DCA-F533-D3158FA55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E674C64-E884-094A-0FF7-BA794BA1E8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89110F1-D111-EDF1-F786-969DFEDB4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A956E-F1B6-45D7-B789-CFCA09CC123A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7BD05D8-B6A8-7591-83FE-CD6DEDE5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39C995-EB13-907B-55A2-B90F53C77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35551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584412A-31C4-9EB6-9961-BF15CE26F3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4E72C5C-1908-A780-04BE-E51D140E9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F26FD8-4D05-B9C5-F897-456EC421B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B81A-5DCA-4EDE-9598-1BC7A79AFD45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D8A23E-937B-EFB0-5511-0A34C0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7AEE1C-82E8-4C6F-1F28-52560EDC3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6846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E317E6-2975-40FC-1BC3-822F38836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3FF445-408B-FBEB-EF75-5188D1991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6E19CA-28C7-6FC4-3C9F-1289AF975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A39E8-2813-4943-8FCB-EF9EFC9A9D28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165D8F-78E2-7487-EEF6-68513202D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7AF075-847F-390C-2E11-E1308D9EE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99535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F3DA38-119D-7886-5C48-0DC636E9C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1F8AD89-40F2-8AB0-9C35-390C7107C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580E3D-9806-4E86-CB65-FFF1BAED3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7F742-D9E8-4236-A8CA-2FB4B153FD19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CD3B862-67D3-E925-4467-7543DB458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709AE4D-A862-7004-F68C-4D5E5E0A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8297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93506C-D70C-F4C7-7906-46AA757E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6432B7-AAE9-1988-720F-A0923CE6F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60DC35E-C5F6-6257-B8B2-F7BE4DDA0E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2EE2DA2-3217-1C11-1B22-94EB2BC0A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57135-88C2-4B7F-A65A-D64092683A14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EEB8B2A-B819-DABA-2ACA-15F391656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AC6F20F-2B72-CD50-FF80-3B7A82843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2966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674C5B-E5D6-BE35-A30C-A5876A6D2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EE0DA6C-05A4-0D72-B893-147DB8607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AD8E47-3677-645E-20C9-1CDC0AE0D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84A80BD-8DE5-043E-D034-A54784152F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52F99D9-A82A-2EC6-A428-8014F823C2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328F911-D5BE-683F-13BB-38264D38B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4EFD-EF85-40C8-A9A7-1326499A585A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D628509-DE69-952A-D75B-AFEA0DD63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2506A93-B0E6-E2AE-DB5A-598002B2D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83399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178EEA-B836-66B8-1330-B4DEDDBE9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6091E9C-3B9A-CEC7-B970-E058DD232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F767-8996-46D5-9707-810445876257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03D4D9C-0ADF-5BEC-0CB4-FBD28D94D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E118440-DFA9-D8C9-05BB-26E4E68AC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6436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FE36EBF-EDC4-BE92-E634-F307696AD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2E976-7338-4A4E-A589-D7D96BA1DA59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F2EE2CA-0511-66AC-991B-9383305F0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B81BF62-ED15-F85F-D2A1-521607220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91399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2596B5-E551-CA4E-969A-EEACF7D20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94FE87-E3F8-E31F-CD1C-FEF045BC4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DE477DD-A82D-8210-073C-4BFB86B7D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CA296EA-686F-FE71-55CF-5B944D774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FC57-B3E0-4168-8A52-1EAAF0D91249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ED9E324-D1B6-A780-6B3A-D3F21A240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E995D06-32AE-236F-AFA5-612E4754C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12493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CAB4A4-7C8E-6950-4D78-140B69BEA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AF52DA4-EA6A-9DFA-B1A9-5C8677833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B7973E3-3E05-8C65-E00A-72C15DFC9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400A87-01C8-BE08-4341-B7C9DAACB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5455-2E36-4C19-9484-3E725210C23E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27A63FB-FDC4-2F4C-8044-4BC1A5686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254F627-1C58-A4DA-E7AC-68D806696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8950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A6DA3EC-EFF9-185D-1C19-C996C2C3A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742BD55-D27B-D25F-21F1-4E32DD0AC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5D9468-98F8-CE80-959F-5779B9299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87E13-0279-41F2-A419-8D7340CEBFD0}" type="datetime1">
              <a:rPr lang="fr-FR" smtClean="0"/>
              <a:t>12/04/2023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ED04AF-E2D3-628C-56C9-BF7DC20E28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013B8FC-429A-C07D-E125-3707F2574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E1AF1-263E-43FE-A42C-FED5A27B5049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4567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2.png"/><Relationship Id="rId7" Type="http://schemas.openxmlformats.org/officeDocument/2006/relationships/image" Target="../media/image32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4.png"/><Relationship Id="rId5" Type="http://schemas.openxmlformats.org/officeDocument/2006/relationships/image" Target="../media/image27.png"/><Relationship Id="rId10" Type="http://schemas.openxmlformats.org/officeDocument/2006/relationships/image" Target="../media/image26.png"/><Relationship Id="rId4" Type="http://schemas.openxmlformats.org/officeDocument/2006/relationships/image" Target="../media/image13.png"/><Relationship Id="rId9" Type="http://schemas.openxmlformats.org/officeDocument/2006/relationships/image" Target="../media/image19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7.png"/><Relationship Id="rId3" Type="http://schemas.openxmlformats.org/officeDocument/2006/relationships/image" Target="../media/image12.png"/><Relationship Id="rId7" Type="http://schemas.openxmlformats.org/officeDocument/2006/relationships/image" Target="../media/image21.png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35.png"/><Relationship Id="rId5" Type="http://schemas.openxmlformats.org/officeDocument/2006/relationships/image" Target="../media/image16.png"/><Relationship Id="rId10" Type="http://schemas.openxmlformats.org/officeDocument/2006/relationships/image" Target="../media/image32.svg"/><Relationship Id="rId4" Type="http://schemas.openxmlformats.org/officeDocument/2006/relationships/image" Target="../media/image13.png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2.png"/><Relationship Id="rId7" Type="http://schemas.openxmlformats.org/officeDocument/2006/relationships/image" Target="../media/image21.png"/><Relationship Id="rId12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11" Type="http://schemas.openxmlformats.org/officeDocument/2006/relationships/image" Target="../media/image38.png"/><Relationship Id="rId5" Type="http://schemas.openxmlformats.org/officeDocument/2006/relationships/image" Target="../media/image18.png"/><Relationship Id="rId10" Type="http://schemas.openxmlformats.org/officeDocument/2006/relationships/image" Target="../media/image32.svg"/><Relationship Id="rId4" Type="http://schemas.openxmlformats.org/officeDocument/2006/relationships/image" Target="../media/image13.png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45.png"/><Relationship Id="rId3" Type="http://schemas.openxmlformats.org/officeDocument/2006/relationships/image" Target="../media/image12.png"/><Relationship Id="rId7" Type="http://schemas.openxmlformats.org/officeDocument/2006/relationships/image" Target="../media/image41.svg"/><Relationship Id="rId12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43.png"/><Relationship Id="rId5" Type="http://schemas.openxmlformats.org/officeDocument/2006/relationships/image" Target="../media/image21.png"/><Relationship Id="rId10" Type="http://schemas.openxmlformats.org/officeDocument/2006/relationships/image" Target="../media/image42.png"/><Relationship Id="rId4" Type="http://schemas.openxmlformats.org/officeDocument/2006/relationships/image" Target="../media/image13.png"/><Relationship Id="rId9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49.png"/><Relationship Id="rId3" Type="http://schemas.openxmlformats.org/officeDocument/2006/relationships/image" Target="../media/image12.png"/><Relationship Id="rId7" Type="http://schemas.openxmlformats.org/officeDocument/2006/relationships/image" Target="../media/image41.sv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47.png"/><Relationship Id="rId5" Type="http://schemas.openxmlformats.org/officeDocument/2006/relationships/image" Target="../media/image21.png"/><Relationship Id="rId10" Type="http://schemas.openxmlformats.org/officeDocument/2006/relationships/image" Target="../media/image46.png"/><Relationship Id="rId4" Type="http://schemas.openxmlformats.org/officeDocument/2006/relationships/image" Target="../media/image13.png"/><Relationship Id="rId9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53.png"/><Relationship Id="rId3" Type="http://schemas.openxmlformats.org/officeDocument/2006/relationships/image" Target="../media/image12.png"/><Relationship Id="rId7" Type="http://schemas.openxmlformats.org/officeDocument/2006/relationships/image" Target="../media/image41.svg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51.png"/><Relationship Id="rId5" Type="http://schemas.openxmlformats.org/officeDocument/2006/relationships/image" Target="../media/image21.png"/><Relationship Id="rId10" Type="http://schemas.openxmlformats.org/officeDocument/2006/relationships/image" Target="../media/image50.png"/><Relationship Id="rId4" Type="http://schemas.openxmlformats.org/officeDocument/2006/relationships/image" Target="../media/image13.png"/><Relationship Id="rId9" Type="http://schemas.openxmlformats.org/officeDocument/2006/relationships/image" Target="../media/image30.png"/><Relationship Id="rId14" Type="http://schemas.openxmlformats.org/officeDocument/2006/relationships/image" Target="../media/image5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svg"/><Relationship Id="rId9" Type="http://schemas.openxmlformats.org/officeDocument/2006/relationships/image" Target="../media/image15.svg"/><Relationship Id="rId1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18" Type="http://schemas.openxmlformats.org/officeDocument/2006/relationships/image" Target="../media/image25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3.png"/><Relationship Id="rId20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19" Type="http://schemas.openxmlformats.org/officeDocument/2006/relationships/image" Target="../media/image26.png"/><Relationship Id="rId4" Type="http://schemas.openxmlformats.org/officeDocument/2006/relationships/image" Target="../media/image10.sv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18" Type="http://schemas.openxmlformats.org/officeDocument/2006/relationships/image" Target="../media/image28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6.png"/><Relationship Id="rId20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19" Type="http://schemas.openxmlformats.org/officeDocument/2006/relationships/image" Target="../media/image29.png"/><Relationship Id="rId4" Type="http://schemas.openxmlformats.org/officeDocument/2006/relationships/image" Target="../media/image10.sv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18.png"/><Relationship Id="rId3" Type="http://schemas.openxmlformats.org/officeDocument/2006/relationships/image" Target="../media/image12.png"/><Relationship Id="rId7" Type="http://schemas.openxmlformats.org/officeDocument/2006/relationships/image" Target="../media/image23.png"/><Relationship Id="rId12" Type="http://schemas.openxmlformats.org/officeDocument/2006/relationships/image" Target="../media/image32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31.png"/><Relationship Id="rId5" Type="http://schemas.openxmlformats.org/officeDocument/2006/relationships/image" Target="../media/image16.png"/><Relationship Id="rId10" Type="http://schemas.openxmlformats.org/officeDocument/2006/relationships/image" Target="../media/image27.png"/><Relationship Id="rId4" Type="http://schemas.openxmlformats.org/officeDocument/2006/relationships/image" Target="../media/image13.png"/><Relationship Id="rId9" Type="http://schemas.openxmlformats.org/officeDocument/2006/relationships/image" Target="../media/image25.png"/><Relationship Id="rId14" Type="http://schemas.openxmlformats.org/officeDocument/2006/relationships/image" Target="../media/image1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2.png"/><Relationship Id="rId7" Type="http://schemas.openxmlformats.org/officeDocument/2006/relationships/image" Target="../media/image32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0" Type="http://schemas.openxmlformats.org/officeDocument/2006/relationships/image" Target="../media/image26.png"/><Relationship Id="rId4" Type="http://schemas.openxmlformats.org/officeDocument/2006/relationships/image" Target="../media/image13.png"/><Relationship Id="rId9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5AC35-3AA0-74F8-A3AA-54E95C5AE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5525" y="3894213"/>
            <a:ext cx="3644430" cy="1141851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2400" dirty="0">
                <a:solidFill>
                  <a:srgbClr val="0070C0"/>
                </a:solidFill>
              </a:rPr>
              <a:t>Place de marché</a:t>
            </a:r>
          </a:p>
          <a:p>
            <a:pPr marL="0" indent="0" algn="ctr">
              <a:buNone/>
            </a:pPr>
            <a:r>
              <a:rPr lang="fr-FR" sz="1200" dirty="0">
                <a:solidFill>
                  <a:srgbClr val="0070C0"/>
                </a:solidFill>
              </a:rPr>
              <a:t>Parcours Data Scientist.</a:t>
            </a:r>
            <a:endParaRPr lang="en-US" i="1" kern="1200" dirty="0">
              <a:solidFill>
                <a:srgbClr val="0070C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CDAEFAEA-23BD-CC86-6052-59FA0E53A52A}"/>
              </a:ext>
            </a:extLst>
          </p:cNvPr>
          <p:cNvSpPr/>
          <p:nvPr/>
        </p:nvSpPr>
        <p:spPr>
          <a:xfrm>
            <a:off x="7882128" y="1990135"/>
            <a:ext cx="1529156" cy="1550134"/>
          </a:xfrm>
          <a:custGeom>
            <a:avLst/>
            <a:gdLst>
              <a:gd name="connsiteX0" fmla="*/ 703368 w 1455131"/>
              <a:gd name="connsiteY0" fmla="*/ 0 h 1461894"/>
              <a:gd name="connsiteX1" fmla="*/ 724184 w 1455131"/>
              <a:gd name="connsiteY1" fmla="*/ 0 h 1461894"/>
              <a:gd name="connsiteX2" fmla="*/ 1455131 w 1455131"/>
              <a:gd name="connsiteY2" fmla="*/ 730947 h 1461894"/>
              <a:gd name="connsiteX3" fmla="*/ 724184 w 1455131"/>
              <a:gd name="connsiteY3" fmla="*/ 1461894 h 1461894"/>
              <a:gd name="connsiteX4" fmla="*/ 119736 w 1455131"/>
              <a:gd name="connsiteY4" fmla="*/ 1461894 h 1461894"/>
              <a:gd name="connsiteX5" fmla="*/ 81299 w 1455131"/>
              <a:gd name="connsiteY5" fmla="*/ 1382104 h 1461894"/>
              <a:gd name="connsiteX6" fmla="*/ 0 w 1455131"/>
              <a:gd name="connsiteY6" fmla="*/ 979415 h 1461894"/>
              <a:gd name="connsiteX7" fmla="*/ 631849 w 1455131"/>
              <a:gd name="connsiteY7" fmla="*/ 26176 h 1461894"/>
              <a:gd name="connsiteX8" fmla="*/ 703368 w 1455131"/>
              <a:gd name="connsiteY8" fmla="*/ 0 h 1461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55131" h="1461894">
                <a:moveTo>
                  <a:pt x="703368" y="0"/>
                </a:moveTo>
                <a:lnTo>
                  <a:pt x="724184" y="0"/>
                </a:lnTo>
                <a:cubicBezTo>
                  <a:pt x="1127875" y="0"/>
                  <a:pt x="1455131" y="327256"/>
                  <a:pt x="1455131" y="730947"/>
                </a:cubicBezTo>
                <a:cubicBezTo>
                  <a:pt x="1455131" y="1134638"/>
                  <a:pt x="1127875" y="1461894"/>
                  <a:pt x="724184" y="1461894"/>
                </a:cubicBezTo>
                <a:lnTo>
                  <a:pt x="119736" y="1461894"/>
                </a:lnTo>
                <a:lnTo>
                  <a:pt x="81299" y="1382104"/>
                </a:lnTo>
                <a:cubicBezTo>
                  <a:pt x="28949" y="1258334"/>
                  <a:pt x="0" y="1122255"/>
                  <a:pt x="0" y="979415"/>
                </a:cubicBezTo>
                <a:cubicBezTo>
                  <a:pt x="0" y="550895"/>
                  <a:pt x="260538" y="183228"/>
                  <a:pt x="631849" y="26176"/>
                </a:cubicBezTo>
                <a:lnTo>
                  <a:pt x="703368" y="0"/>
                </a:lnTo>
                <a:close/>
              </a:path>
            </a:pathLst>
          </a:cu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/>
          <a:p>
            <a:pPr algn="ctr"/>
            <a:r>
              <a:rPr lang="fr-FR" sz="4800" dirty="0">
                <a:cs typeface="Calibri"/>
              </a:rPr>
              <a:t>6</a:t>
            </a: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FD644520-8644-91D6-13A7-3EEA41169ED7}"/>
              </a:ext>
            </a:extLst>
          </p:cNvPr>
          <p:cNvSpPr/>
          <p:nvPr/>
        </p:nvSpPr>
        <p:spPr>
          <a:xfrm>
            <a:off x="1673352" y="1983187"/>
            <a:ext cx="7030293" cy="1557082"/>
          </a:xfrm>
          <a:custGeom>
            <a:avLst/>
            <a:gdLst>
              <a:gd name="connsiteX0" fmla="*/ 730947 w 6371055"/>
              <a:gd name="connsiteY0" fmla="*/ 0 h 1461894"/>
              <a:gd name="connsiteX1" fmla="*/ 6371055 w 6371055"/>
              <a:gd name="connsiteY1" fmla="*/ 0 h 1461894"/>
              <a:gd name="connsiteX2" fmla="*/ 6299536 w 6371055"/>
              <a:gd name="connsiteY2" fmla="*/ 26176 h 1461894"/>
              <a:gd name="connsiteX3" fmla="*/ 5667687 w 6371055"/>
              <a:gd name="connsiteY3" fmla="*/ 979415 h 1461894"/>
              <a:gd name="connsiteX4" fmla="*/ 5748986 w 6371055"/>
              <a:gd name="connsiteY4" fmla="*/ 1382104 h 1461894"/>
              <a:gd name="connsiteX5" fmla="*/ 5787423 w 6371055"/>
              <a:gd name="connsiteY5" fmla="*/ 1461894 h 1461894"/>
              <a:gd name="connsiteX6" fmla="*/ 730947 w 6371055"/>
              <a:gd name="connsiteY6" fmla="*/ 1461894 h 1461894"/>
              <a:gd name="connsiteX7" fmla="*/ 0 w 6371055"/>
              <a:gd name="connsiteY7" fmla="*/ 730947 h 1461894"/>
              <a:gd name="connsiteX8" fmla="*/ 730947 w 6371055"/>
              <a:gd name="connsiteY8" fmla="*/ 0 h 1461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71055" h="1461894">
                <a:moveTo>
                  <a:pt x="730947" y="0"/>
                </a:moveTo>
                <a:lnTo>
                  <a:pt x="6371055" y="0"/>
                </a:lnTo>
                <a:lnTo>
                  <a:pt x="6299536" y="26176"/>
                </a:lnTo>
                <a:cubicBezTo>
                  <a:pt x="5928225" y="183228"/>
                  <a:pt x="5667687" y="550895"/>
                  <a:pt x="5667687" y="979415"/>
                </a:cubicBezTo>
                <a:cubicBezTo>
                  <a:pt x="5667687" y="1122255"/>
                  <a:pt x="5696636" y="1258334"/>
                  <a:pt x="5748986" y="1382104"/>
                </a:cubicBezTo>
                <a:lnTo>
                  <a:pt x="5787423" y="1461894"/>
                </a:lnTo>
                <a:lnTo>
                  <a:pt x="730947" y="1461894"/>
                </a:lnTo>
                <a:cubicBezTo>
                  <a:pt x="327256" y="1461894"/>
                  <a:pt x="0" y="1134638"/>
                  <a:pt x="0" y="730947"/>
                </a:cubicBezTo>
                <a:cubicBezTo>
                  <a:pt x="0" y="327256"/>
                  <a:pt x="327256" y="0"/>
                  <a:pt x="7309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/>
          <a:p>
            <a:pPr algn="ctr"/>
            <a:r>
              <a:rPr lang="fr-FR" sz="2800" b="1" dirty="0"/>
              <a:t>Classifier automatiquement des biens </a:t>
            </a:r>
          </a:p>
          <a:p>
            <a:pPr algn="ctr"/>
            <a:r>
              <a:rPr lang="fr-FR" sz="2800" b="1" dirty="0"/>
              <a:t>de consommation</a:t>
            </a:r>
            <a:endParaRPr lang="fr-FR" sz="2800" b="1" dirty="0">
              <a:cs typeface="Calibri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102145B-E9B1-749D-0693-854494888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mtClean="0"/>
              <a:t>1</a:t>
            </a:fld>
            <a:endParaRPr lang="fr-FR" dirty="0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29808BA-7E4C-9BD7-D9CA-F6B74680A994}"/>
              </a:ext>
            </a:extLst>
          </p:cNvPr>
          <p:cNvSpPr txBox="1">
            <a:spLocks/>
          </p:cNvSpPr>
          <p:nvPr/>
        </p:nvSpPr>
        <p:spPr>
          <a:xfrm>
            <a:off x="4137419" y="5148300"/>
            <a:ext cx="4002478" cy="49920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i="1" dirty="0">
                <a:solidFill>
                  <a:srgbClr val="0070C0"/>
                </a:solidFill>
              </a:rPr>
              <a:t>Présentation : Dai TENSAOUT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38691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600" smtClean="0"/>
              <a:t>10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05" y="1347695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6605" y="1262149"/>
            <a:ext cx="1024446" cy="1024446"/>
          </a:xfrm>
          <a:prstGeom prst="rect">
            <a:avLst/>
          </a:prstGeom>
        </p:spPr>
      </p:pic>
      <p:pic>
        <p:nvPicPr>
          <p:cNvPr id="49" name="Picture 4" descr="OpenCV — Wikipédia">
            <a:extLst>
              <a:ext uri="{FF2B5EF4-FFF2-40B4-BE49-F238E27FC236}">
                <a16:creationId xmlns:a16="http://schemas.microsoft.com/office/drawing/2014/main" id="{6B347E62-F28B-283F-3F97-03C454161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3428" y="1538454"/>
            <a:ext cx="502570" cy="619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Graphic 6" descr="Bad Inventory with solid fill">
            <a:extLst>
              <a:ext uri="{FF2B5EF4-FFF2-40B4-BE49-F238E27FC236}">
                <a16:creationId xmlns:a16="http://schemas.microsoft.com/office/drawing/2014/main" id="{787EA12E-1F8D-0056-19C0-9B44A3A99D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4" name="Titre 3">
            <a:extLst>
              <a:ext uri="{FF2B5EF4-FFF2-40B4-BE49-F238E27FC236}">
                <a16:creationId xmlns:a16="http://schemas.microsoft.com/office/drawing/2014/main" id="{9B8294D6-BF1D-02C2-D65B-567F9E45FEC7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Résultats</a:t>
            </a:r>
          </a:p>
        </p:txBody>
      </p:sp>
      <p:pic>
        <p:nvPicPr>
          <p:cNvPr id="3" name="Graphic 2" descr="Illustrator with solid fill">
            <a:extLst>
              <a:ext uri="{FF2B5EF4-FFF2-40B4-BE49-F238E27FC236}">
                <a16:creationId xmlns:a16="http://schemas.microsoft.com/office/drawing/2014/main" id="{8BA04EFA-D675-97DA-234A-E0C0D987EE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375408" y="1510889"/>
            <a:ext cx="457200" cy="457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A1058D-FD6F-7E25-D4F8-1A2ADAB3C39F}"/>
              </a:ext>
            </a:extLst>
          </p:cNvPr>
          <p:cNvSpPr txBox="1"/>
          <p:nvPr/>
        </p:nvSpPr>
        <p:spPr>
          <a:xfrm>
            <a:off x="2976699" y="155023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solidFill>
                  <a:schemeClr val="tx1"/>
                </a:solidFill>
              </a:rPr>
              <a:t>Visualisation</a:t>
            </a:r>
            <a:endParaRPr lang="fr-FR" dirty="0"/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BC7119F6-9893-DF70-1086-08133811E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224" y="1241950"/>
            <a:ext cx="1491477" cy="111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EEF41E-4487-C7C5-92E3-1B8C563804B3}"/>
              </a:ext>
            </a:extLst>
          </p:cNvPr>
          <p:cNvSpPr txBox="1"/>
          <p:nvPr/>
        </p:nvSpPr>
        <p:spPr>
          <a:xfrm>
            <a:off x="6484620" y="1617606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 err="1"/>
              <a:t>KMeans</a:t>
            </a:r>
            <a:r>
              <a:rPr lang="fr-FR" b="1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80E1E8-1A48-E055-0524-C11576D47EE5}"/>
              </a:ext>
            </a:extLst>
          </p:cNvPr>
          <p:cNvSpPr txBox="1"/>
          <p:nvPr/>
        </p:nvSpPr>
        <p:spPr>
          <a:xfrm>
            <a:off x="9733219" y="1606424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T-SNE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EDE180-0C26-D65F-934E-7A8009A3B507}"/>
              </a:ext>
            </a:extLst>
          </p:cNvPr>
          <p:cNvSpPr/>
          <p:nvPr/>
        </p:nvSpPr>
        <p:spPr>
          <a:xfrm>
            <a:off x="2162818" y="1206821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A10F3F-6CC5-F57D-1D8E-9F54F05E117B}"/>
              </a:ext>
            </a:extLst>
          </p:cNvPr>
          <p:cNvSpPr txBox="1"/>
          <p:nvPr/>
        </p:nvSpPr>
        <p:spPr>
          <a:xfrm>
            <a:off x="4974184" y="2688284"/>
            <a:ext cx="3083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 err="1"/>
              <a:t>TfidfVectorizer</a:t>
            </a:r>
            <a:r>
              <a:rPr lang="fr-FR" dirty="0"/>
              <a:t> : ARI = 55%</a:t>
            </a:r>
          </a:p>
        </p:txBody>
      </p:sp>
      <p:pic>
        <p:nvPicPr>
          <p:cNvPr id="20" name="Picture 19" descr="Calendar&#10;&#10;Description automatically generated">
            <a:extLst>
              <a:ext uri="{FF2B5EF4-FFF2-40B4-BE49-F238E27FC236}">
                <a16:creationId xmlns:a16="http://schemas.microsoft.com/office/drawing/2014/main" id="{0EE18406-6100-051E-EFB4-FD8FFC4AAC1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626" y="3554563"/>
            <a:ext cx="9454174" cy="294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50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600" smtClean="0"/>
              <a:t>11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7594" y="1254177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6" y="1232243"/>
            <a:ext cx="1024446" cy="1024446"/>
          </a:xfrm>
          <a:prstGeom prst="rect">
            <a:avLst/>
          </a:prstGeom>
        </p:spPr>
      </p:pic>
      <p:pic>
        <p:nvPicPr>
          <p:cNvPr id="28" name="Graphic 27" descr="Back with solid fill">
            <a:extLst>
              <a:ext uri="{FF2B5EF4-FFF2-40B4-BE49-F238E27FC236}">
                <a16:creationId xmlns:a16="http://schemas.microsoft.com/office/drawing/2014/main" id="{8A31B486-FEEB-AB44-4A95-A755CD82C5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93408" y="1519700"/>
            <a:ext cx="501146" cy="5011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17F2C9-424A-FC6A-EA80-3BC2B919F49B}"/>
              </a:ext>
            </a:extLst>
          </p:cNvPr>
          <p:cNvSpPr txBox="1"/>
          <p:nvPr/>
        </p:nvSpPr>
        <p:spPr>
          <a:xfrm>
            <a:off x="2846025" y="1541052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chemeClr val="tx1"/>
                </a:solidFill>
              </a:rPr>
              <a:t> </a:t>
            </a:r>
            <a:r>
              <a:rPr lang="fr-FR" dirty="0">
                <a:solidFill>
                  <a:schemeClr val="tx1"/>
                </a:solidFill>
              </a:rPr>
              <a:t>Extraction Features</a:t>
            </a:r>
            <a:endParaRPr lang="fr-FR" dirty="0"/>
          </a:p>
        </p:txBody>
      </p:sp>
      <p:pic>
        <p:nvPicPr>
          <p:cNvPr id="2050" name="Picture 2" descr="Introduction to NLTK library in Python | by Uzair Adamjee | Python in Plain  English">
            <a:extLst>
              <a:ext uri="{FF2B5EF4-FFF2-40B4-BE49-F238E27FC236}">
                <a16:creationId xmlns:a16="http://schemas.microsoft.com/office/drawing/2014/main" id="{6BC6D4D1-6A63-8089-1DAD-C7D17B423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5777" y="2229149"/>
            <a:ext cx="630367" cy="68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484A867D-5352-E1C6-F8F0-E4A383C5C27D}"/>
              </a:ext>
            </a:extLst>
          </p:cNvPr>
          <p:cNvSpPr/>
          <p:nvPr/>
        </p:nvSpPr>
        <p:spPr>
          <a:xfrm>
            <a:off x="2162818" y="1217524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7AD9B7-5F3E-599D-B63C-2CB2EA3A6B2C}"/>
              </a:ext>
            </a:extLst>
          </p:cNvPr>
          <p:cNvSpPr txBox="1"/>
          <p:nvPr/>
        </p:nvSpPr>
        <p:spPr>
          <a:xfrm>
            <a:off x="6397386" y="1510490"/>
            <a:ext cx="14923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Bag of Images</a:t>
            </a:r>
          </a:p>
          <a:p>
            <a:pPr algn="ctr"/>
            <a:r>
              <a:rPr lang="fr-FR" b="1" dirty="0"/>
              <a:t>SIFT</a:t>
            </a:r>
          </a:p>
        </p:txBody>
      </p:sp>
      <p:pic>
        <p:nvPicPr>
          <p:cNvPr id="25" name="Picture 24" descr="Background pattern&#10;&#10;Description automatically generated">
            <a:extLst>
              <a:ext uri="{FF2B5EF4-FFF2-40B4-BE49-F238E27FC236}">
                <a16:creationId xmlns:a16="http://schemas.microsoft.com/office/drawing/2014/main" id="{4ACB5237-5B2C-4E82-AD83-027749E9C8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3496" y="1400718"/>
            <a:ext cx="891328" cy="78946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0887ED9-4670-B6CC-8C7D-187BCC9C0E41}"/>
              </a:ext>
            </a:extLst>
          </p:cNvPr>
          <p:cNvSpPr txBox="1"/>
          <p:nvPr/>
        </p:nvSpPr>
        <p:spPr>
          <a:xfrm>
            <a:off x="10265462" y="1628309"/>
            <a:ext cx="839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VGG16</a:t>
            </a:r>
          </a:p>
        </p:txBody>
      </p:sp>
      <p:pic>
        <p:nvPicPr>
          <p:cNvPr id="3" name="Graphic 6" descr="Bad Inventory with solid fill">
            <a:extLst>
              <a:ext uri="{FF2B5EF4-FFF2-40B4-BE49-F238E27FC236}">
                <a16:creationId xmlns:a16="http://schemas.microsoft.com/office/drawing/2014/main" id="{E5880985-59A1-E4EF-1AD0-7D2ADE0835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2C7EE266-F938-0A9D-2DBE-2A03512E348C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Résultats</a:t>
            </a:r>
          </a:p>
        </p:txBody>
      </p:sp>
      <p:pic>
        <p:nvPicPr>
          <p:cNvPr id="18" name="Picture 17" descr="A picture containing text, several&#10;&#10;Description automatically generated">
            <a:extLst>
              <a:ext uri="{FF2B5EF4-FFF2-40B4-BE49-F238E27FC236}">
                <a16:creationId xmlns:a16="http://schemas.microsoft.com/office/drawing/2014/main" id="{CECE9D02-17DF-BB57-4D8F-BBA703F9976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32" y="3496669"/>
            <a:ext cx="5388525" cy="266420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4289A69-2149-0427-67D3-6AAFA4D6C801}"/>
              </a:ext>
            </a:extLst>
          </p:cNvPr>
          <p:cNvSpPr txBox="1"/>
          <p:nvPr/>
        </p:nvSpPr>
        <p:spPr>
          <a:xfrm>
            <a:off x="2722996" y="3029405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/>
              <a:t>SIFT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DC21CF8-DFAA-26ED-B84F-E8B06BE652F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37840" y="3518505"/>
            <a:ext cx="2724789" cy="258624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68C4037-50A1-ACF0-78D3-5B9B7942A22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8278" y="3457981"/>
            <a:ext cx="2871922" cy="2646763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4542B719-72F9-7809-4564-FB0A29135752}"/>
              </a:ext>
            </a:extLst>
          </p:cNvPr>
          <p:cNvSpPr txBox="1"/>
          <p:nvPr/>
        </p:nvSpPr>
        <p:spPr>
          <a:xfrm>
            <a:off x="8718740" y="3088649"/>
            <a:ext cx="839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VGG16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652266F-542E-B9F4-8DEE-2185C6819165}"/>
              </a:ext>
            </a:extLst>
          </p:cNvPr>
          <p:cNvSpPr txBox="1"/>
          <p:nvPr/>
        </p:nvSpPr>
        <p:spPr>
          <a:xfrm>
            <a:off x="735963" y="6128668"/>
            <a:ext cx="711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Nombre de descripteurs :  (810592, 128)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8B3D4F5-2061-E027-5476-E2B942B38F51}"/>
              </a:ext>
            </a:extLst>
          </p:cNvPr>
          <p:cNvSpPr txBox="1"/>
          <p:nvPr/>
        </p:nvSpPr>
        <p:spPr>
          <a:xfrm>
            <a:off x="8454200" y="6195727"/>
            <a:ext cx="711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(1050, 25088)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823C48C-293D-066E-2FA1-0BB6FE26C246}"/>
              </a:ext>
            </a:extLst>
          </p:cNvPr>
          <p:cNvSpPr txBox="1"/>
          <p:nvPr/>
        </p:nvSpPr>
        <p:spPr>
          <a:xfrm>
            <a:off x="2026278" y="6434576"/>
            <a:ext cx="711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(1050, 900)</a:t>
            </a:r>
          </a:p>
        </p:txBody>
      </p:sp>
    </p:spTree>
    <p:extLst>
      <p:ext uri="{BB962C8B-B14F-4D97-AF65-F5344CB8AC3E}">
        <p14:creationId xmlns:p14="http://schemas.microsoft.com/office/powerpoint/2010/main" val="66178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780" y="6406006"/>
            <a:ext cx="2743200" cy="365125"/>
          </a:xfrm>
        </p:spPr>
        <p:txBody>
          <a:bodyPr/>
          <a:lstStyle/>
          <a:p>
            <a:fld id="{796E1AF1-263E-43FE-A42C-FED5A27B5049}" type="slidenum">
              <a:rPr lang="fr-FR" sz="1600" smtClean="0"/>
              <a:t>12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7594" y="1254177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6" y="1232243"/>
            <a:ext cx="1024446" cy="1024446"/>
          </a:xfrm>
          <a:prstGeom prst="rect">
            <a:avLst/>
          </a:prstGeom>
        </p:spPr>
      </p:pic>
      <p:pic>
        <p:nvPicPr>
          <p:cNvPr id="31" name="Graphic 30" descr="Illustrator with solid fill">
            <a:extLst>
              <a:ext uri="{FF2B5EF4-FFF2-40B4-BE49-F238E27FC236}">
                <a16:creationId xmlns:a16="http://schemas.microsoft.com/office/drawing/2014/main" id="{8B3C4E65-6697-D081-7C31-9034629AF8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75408" y="1533403"/>
            <a:ext cx="457200" cy="4572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D8BCE7-A9C3-43F9-DF65-8DD163F468EE}"/>
              </a:ext>
            </a:extLst>
          </p:cNvPr>
          <p:cNvSpPr txBox="1"/>
          <p:nvPr/>
        </p:nvSpPr>
        <p:spPr>
          <a:xfrm>
            <a:off x="2976699" y="157274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solidFill>
                  <a:schemeClr val="tx1"/>
                </a:solidFill>
              </a:rPr>
              <a:t>Visualisation</a:t>
            </a:r>
            <a:endParaRPr lang="fr-FR" dirty="0"/>
          </a:p>
        </p:txBody>
      </p:sp>
      <p:pic>
        <p:nvPicPr>
          <p:cNvPr id="2050" name="Picture 2" descr="Introduction to NLTK library in Python | by Uzair Adamjee | Python in Plain  English">
            <a:extLst>
              <a:ext uri="{FF2B5EF4-FFF2-40B4-BE49-F238E27FC236}">
                <a16:creationId xmlns:a16="http://schemas.microsoft.com/office/drawing/2014/main" id="{6BC6D4D1-6A63-8089-1DAD-C7D17B423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5777" y="2229149"/>
            <a:ext cx="630367" cy="68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BB5D59C8-C696-FDB2-2636-DB3BDEAC1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224" y="1264464"/>
            <a:ext cx="1491477" cy="111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D110E12E-E630-2972-67F2-DBE0022FA76C}"/>
              </a:ext>
            </a:extLst>
          </p:cNvPr>
          <p:cNvSpPr txBox="1"/>
          <p:nvPr/>
        </p:nvSpPr>
        <p:spPr>
          <a:xfrm>
            <a:off x="6833196" y="1420722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ACP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3A7A3A-F145-3CE8-C041-2D81B82740DA}"/>
              </a:ext>
            </a:extLst>
          </p:cNvPr>
          <p:cNvSpPr txBox="1"/>
          <p:nvPr/>
        </p:nvSpPr>
        <p:spPr>
          <a:xfrm>
            <a:off x="6730442" y="1757413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T-SNE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B93CA48-5F50-6628-273D-E5DEAC4F334C}"/>
              </a:ext>
            </a:extLst>
          </p:cNvPr>
          <p:cNvSpPr/>
          <p:nvPr/>
        </p:nvSpPr>
        <p:spPr>
          <a:xfrm>
            <a:off x="2162818" y="1229335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Graphic 6" descr="Bad Inventory with solid fill">
            <a:extLst>
              <a:ext uri="{FF2B5EF4-FFF2-40B4-BE49-F238E27FC236}">
                <a16:creationId xmlns:a16="http://schemas.microsoft.com/office/drawing/2014/main" id="{2C7144A1-76E8-9392-ED91-0E6908F3DB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1B98D70C-E58C-5680-DD18-CA20305B3A9F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Résultats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A64F3B-A54F-1711-8BE8-E62DD098A74A}"/>
              </a:ext>
            </a:extLst>
          </p:cNvPr>
          <p:cNvSpPr txBox="1"/>
          <p:nvPr/>
        </p:nvSpPr>
        <p:spPr>
          <a:xfrm>
            <a:off x="9325416" y="1614904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 err="1"/>
              <a:t>KMeans</a:t>
            </a:r>
            <a:r>
              <a:rPr lang="fr-FR" b="1" dirty="0"/>
              <a:t> 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0887DE16-839A-8F6F-911A-D262E30A3B9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86242" y="2611624"/>
            <a:ext cx="6248716" cy="1950606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A26AFD1-12A3-A8B2-F497-67DB5316430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86242" y="4653362"/>
            <a:ext cx="6196330" cy="1950606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931E69EA-0EB5-57B7-F0C3-36D4CE790FB1}"/>
              </a:ext>
            </a:extLst>
          </p:cNvPr>
          <p:cNvSpPr txBox="1"/>
          <p:nvPr/>
        </p:nvSpPr>
        <p:spPr>
          <a:xfrm>
            <a:off x="2089252" y="3316124"/>
            <a:ext cx="238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SIFT</a:t>
            </a:r>
            <a:r>
              <a:rPr lang="fr-FR" dirty="0"/>
              <a:t> : ARI = -0,001 %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09B9972-8429-0D83-3414-3A3534651F91}"/>
              </a:ext>
            </a:extLst>
          </p:cNvPr>
          <p:cNvSpPr txBox="1"/>
          <p:nvPr/>
        </p:nvSpPr>
        <p:spPr>
          <a:xfrm>
            <a:off x="2089252" y="5347351"/>
            <a:ext cx="2190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vgg16</a:t>
            </a:r>
            <a:r>
              <a:rPr lang="fr-FR" dirty="0"/>
              <a:t> : ARI = 32 %</a:t>
            </a:r>
          </a:p>
        </p:txBody>
      </p:sp>
    </p:spTree>
    <p:extLst>
      <p:ext uri="{BB962C8B-B14F-4D97-AF65-F5344CB8AC3E}">
        <p14:creationId xmlns:p14="http://schemas.microsoft.com/office/powerpoint/2010/main" val="1987841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780" y="6406006"/>
            <a:ext cx="2743200" cy="365125"/>
          </a:xfrm>
        </p:spPr>
        <p:txBody>
          <a:bodyPr/>
          <a:lstStyle/>
          <a:p>
            <a:fld id="{796E1AF1-263E-43FE-A42C-FED5A27B5049}" type="slidenum">
              <a:rPr lang="fr-FR" sz="1600" smtClean="0"/>
              <a:t>13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7594" y="1254177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6" y="1232243"/>
            <a:ext cx="1024446" cy="10244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D8BCE7-A9C3-43F9-DF65-8DD163F468EE}"/>
              </a:ext>
            </a:extLst>
          </p:cNvPr>
          <p:cNvSpPr txBox="1"/>
          <p:nvPr/>
        </p:nvSpPr>
        <p:spPr>
          <a:xfrm>
            <a:off x="3289176" y="160349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chemeClr val="tx1"/>
                </a:solidFill>
              </a:rPr>
              <a:t>Classification</a:t>
            </a:r>
            <a:endParaRPr lang="fr-FR" b="1" dirty="0"/>
          </a:p>
        </p:txBody>
      </p:sp>
      <p:pic>
        <p:nvPicPr>
          <p:cNvPr id="2050" name="Picture 2" descr="Introduction to NLTK library in Python | by Uzair Adamjee | Python in Plain  English">
            <a:extLst>
              <a:ext uri="{FF2B5EF4-FFF2-40B4-BE49-F238E27FC236}">
                <a16:creationId xmlns:a16="http://schemas.microsoft.com/office/drawing/2014/main" id="{6BC6D4D1-6A63-8089-1DAD-C7D17B423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5777" y="2229149"/>
            <a:ext cx="630367" cy="68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9B93CA48-5F50-6628-273D-E5DEAC4F334C}"/>
              </a:ext>
            </a:extLst>
          </p:cNvPr>
          <p:cNvSpPr/>
          <p:nvPr/>
        </p:nvSpPr>
        <p:spPr>
          <a:xfrm>
            <a:off x="2162818" y="1229335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c 6" descr="Connections with solid fill">
            <a:extLst>
              <a:ext uri="{FF2B5EF4-FFF2-40B4-BE49-F238E27FC236}">
                <a16:creationId xmlns:a16="http://schemas.microsoft.com/office/drawing/2014/main" id="{501D6071-D8BE-5F8F-6745-C987241A26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Titre 3">
            <a:extLst>
              <a:ext uri="{FF2B5EF4-FFF2-40B4-BE49-F238E27FC236}">
                <a16:creationId xmlns:a16="http://schemas.microsoft.com/office/drawing/2014/main" id="{8B88796C-10AC-9FC5-5190-A59B3BE484E1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Classification Supervisée : Résultats</a:t>
            </a:r>
          </a:p>
        </p:txBody>
      </p:sp>
      <p:pic>
        <p:nvPicPr>
          <p:cNvPr id="7" name="Picture 6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1CCCE9E0-C923-ECA1-949E-ACF114DE24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921" y="1459564"/>
            <a:ext cx="868323" cy="680012"/>
          </a:xfrm>
          <a:prstGeom prst="rect">
            <a:avLst/>
          </a:prstGeom>
        </p:spPr>
      </p:pic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62FCB132-4891-8952-00F0-FB6B9A34B3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518" y="1439687"/>
            <a:ext cx="891328" cy="789462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2885E236-9A10-3CF9-FD0D-1A03AA13C6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8290" y="1469563"/>
            <a:ext cx="1150001" cy="755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64FA1-2EBF-688B-CCFA-8EEF7B0FCDF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01573" y="2698898"/>
            <a:ext cx="2232853" cy="1028789"/>
          </a:xfrm>
          <a:prstGeom prst="rect">
            <a:avLst/>
          </a:prstGeom>
        </p:spPr>
      </p:pic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5B8842E9-9CE3-6E57-9820-7D8D72E83090}"/>
              </a:ext>
            </a:extLst>
          </p:cNvPr>
          <p:cNvCxnSpPr>
            <a:cxnSpLocks/>
            <a:endCxn id="19" idx="0"/>
          </p:cNvCxnSpPr>
          <p:nvPr/>
        </p:nvCxnSpPr>
        <p:spPr>
          <a:xfrm rot="10800000" flipV="1">
            <a:off x="4318001" y="2007682"/>
            <a:ext cx="2163871" cy="6912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5037FAE8-3FFD-A429-9C91-86D9D88A7E1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46261" y="2914886"/>
            <a:ext cx="2682472" cy="472481"/>
          </a:xfrm>
          <a:prstGeom prst="rect">
            <a:avLst/>
          </a:prstGeom>
        </p:spPr>
      </p:pic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4C138631-E235-2754-8708-16BD1D50D5FE}"/>
              </a:ext>
            </a:extLst>
          </p:cNvPr>
          <p:cNvCxnSpPr>
            <a:stCxn id="9" idx="3"/>
            <a:endCxn id="25" idx="0"/>
          </p:cNvCxnSpPr>
          <p:nvPr/>
        </p:nvCxnSpPr>
        <p:spPr>
          <a:xfrm flipH="1">
            <a:off x="9987497" y="1834418"/>
            <a:ext cx="487349" cy="1080468"/>
          </a:xfrm>
          <a:prstGeom prst="bentConnector4">
            <a:avLst>
              <a:gd name="adj1" fmla="val -46907"/>
              <a:gd name="adj2" fmla="val 6826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B9A1B7CF-D63B-C7A8-7F34-ADA132924F1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3113" y="4154023"/>
            <a:ext cx="5654530" cy="176799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D2036CA-3960-D76A-0B3B-3267DAF098CC}"/>
              </a:ext>
            </a:extLst>
          </p:cNvPr>
          <p:cNvSpPr txBox="1"/>
          <p:nvPr/>
        </p:nvSpPr>
        <p:spPr>
          <a:xfrm>
            <a:off x="7524451" y="4303536"/>
            <a:ext cx="711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Approche : </a:t>
            </a:r>
            <a:r>
              <a:rPr lang="fr-FR" dirty="0"/>
              <a:t>préparation initiale des images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FAFB0F3-6951-5B9A-1537-94BAB3809C7A}"/>
              </a:ext>
            </a:extLst>
          </p:cNvPr>
          <p:cNvSpPr txBox="1"/>
          <p:nvPr/>
        </p:nvSpPr>
        <p:spPr>
          <a:xfrm>
            <a:off x="7524451" y="5388437"/>
            <a:ext cx="711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Approche : </a:t>
            </a:r>
            <a:r>
              <a:rPr lang="fr-FR" dirty="0"/>
              <a:t>par dataset </a:t>
            </a:r>
            <a:r>
              <a:rPr lang="fr-FR" dirty="0" err="1"/>
              <a:t>Tensorflow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6484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780" y="6406006"/>
            <a:ext cx="2743200" cy="365125"/>
          </a:xfrm>
        </p:spPr>
        <p:txBody>
          <a:bodyPr/>
          <a:lstStyle/>
          <a:p>
            <a:fld id="{796E1AF1-263E-43FE-A42C-FED5A27B5049}" type="slidenum">
              <a:rPr lang="fr-FR" sz="1600" smtClean="0"/>
              <a:t>14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7594" y="1254177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6" y="1232243"/>
            <a:ext cx="1024446" cy="10244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D8BCE7-A9C3-43F9-DF65-8DD163F468EE}"/>
              </a:ext>
            </a:extLst>
          </p:cNvPr>
          <p:cNvSpPr txBox="1"/>
          <p:nvPr/>
        </p:nvSpPr>
        <p:spPr>
          <a:xfrm>
            <a:off x="3289176" y="160349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chemeClr val="tx1"/>
                </a:solidFill>
              </a:rPr>
              <a:t>Classification</a:t>
            </a:r>
            <a:endParaRPr lang="fr-FR" b="1" dirty="0"/>
          </a:p>
        </p:txBody>
      </p:sp>
      <p:pic>
        <p:nvPicPr>
          <p:cNvPr id="2050" name="Picture 2" descr="Introduction to NLTK library in Python | by Uzair Adamjee | Python in Plain  English">
            <a:extLst>
              <a:ext uri="{FF2B5EF4-FFF2-40B4-BE49-F238E27FC236}">
                <a16:creationId xmlns:a16="http://schemas.microsoft.com/office/drawing/2014/main" id="{6BC6D4D1-6A63-8089-1DAD-C7D17B423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5777" y="2229149"/>
            <a:ext cx="630367" cy="68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9B93CA48-5F50-6628-273D-E5DEAC4F334C}"/>
              </a:ext>
            </a:extLst>
          </p:cNvPr>
          <p:cNvSpPr/>
          <p:nvPr/>
        </p:nvSpPr>
        <p:spPr>
          <a:xfrm>
            <a:off x="2162818" y="1229335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c 6" descr="Connections with solid fill">
            <a:extLst>
              <a:ext uri="{FF2B5EF4-FFF2-40B4-BE49-F238E27FC236}">
                <a16:creationId xmlns:a16="http://schemas.microsoft.com/office/drawing/2014/main" id="{501D6071-D8BE-5F8F-6745-C987241A26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Titre 3">
            <a:extLst>
              <a:ext uri="{FF2B5EF4-FFF2-40B4-BE49-F238E27FC236}">
                <a16:creationId xmlns:a16="http://schemas.microsoft.com/office/drawing/2014/main" id="{8B88796C-10AC-9FC5-5190-A59B3BE484E1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Classification Supervisée : Résultats</a:t>
            </a:r>
          </a:p>
        </p:txBody>
      </p:sp>
      <p:pic>
        <p:nvPicPr>
          <p:cNvPr id="7" name="Picture 6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1CCCE9E0-C923-ECA1-949E-ACF114DE24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921" y="1459564"/>
            <a:ext cx="868323" cy="680012"/>
          </a:xfrm>
          <a:prstGeom prst="rect">
            <a:avLst/>
          </a:prstGeom>
        </p:spPr>
      </p:pic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62FCB132-4891-8952-00F0-FB6B9A34B3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319" y="1459564"/>
            <a:ext cx="891328" cy="78946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D2036CA-3960-D76A-0B3B-3267DAF098CC}"/>
              </a:ext>
            </a:extLst>
          </p:cNvPr>
          <p:cNvSpPr txBox="1"/>
          <p:nvPr/>
        </p:nvSpPr>
        <p:spPr>
          <a:xfrm>
            <a:off x="641738" y="2874932"/>
            <a:ext cx="711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Approche : </a:t>
            </a:r>
            <a:r>
              <a:rPr lang="fr-FR" dirty="0"/>
              <a:t>préparation initiale des images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FAFB0F3-6951-5B9A-1537-94BAB3809C7A}"/>
              </a:ext>
            </a:extLst>
          </p:cNvPr>
          <p:cNvSpPr txBox="1"/>
          <p:nvPr/>
        </p:nvSpPr>
        <p:spPr>
          <a:xfrm>
            <a:off x="-3822824" y="2904111"/>
            <a:ext cx="711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Approche : </a:t>
            </a:r>
            <a:r>
              <a:rPr lang="fr-FR" dirty="0"/>
              <a:t>par dataset </a:t>
            </a:r>
            <a:r>
              <a:rPr lang="fr-FR" dirty="0" err="1"/>
              <a:t>Tensorflow</a:t>
            </a:r>
            <a:endParaRPr lang="fr-FR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7F1110E-7372-EC4A-9966-EB025A7460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4110" y="3848582"/>
            <a:ext cx="4701947" cy="70110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F00536A-31A5-076F-3874-5B20F90D2AE1}"/>
              </a:ext>
            </a:extLst>
          </p:cNvPr>
          <p:cNvSpPr txBox="1"/>
          <p:nvPr/>
        </p:nvSpPr>
        <p:spPr>
          <a:xfrm>
            <a:off x="690551" y="3495809"/>
            <a:ext cx="2053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Preprocessing des images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D50DC2D-CE5E-D2B5-1F15-30E81923CB4F}"/>
              </a:ext>
            </a:extLst>
          </p:cNvPr>
          <p:cNvCxnSpPr/>
          <p:nvPr/>
        </p:nvCxnSpPr>
        <p:spPr>
          <a:xfrm>
            <a:off x="1219200" y="4549683"/>
            <a:ext cx="0" cy="38598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1213126-1C38-75F6-F072-8B72E13F5800}"/>
              </a:ext>
            </a:extLst>
          </p:cNvPr>
          <p:cNvSpPr/>
          <p:nvPr/>
        </p:nvSpPr>
        <p:spPr>
          <a:xfrm>
            <a:off x="761490" y="4935667"/>
            <a:ext cx="1982499" cy="368855"/>
          </a:xfrm>
          <a:prstGeom prst="rect">
            <a:avLst/>
          </a:prstGeom>
          <a:solidFill>
            <a:srgbClr val="E1ECE3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err="1">
                <a:solidFill>
                  <a:srgbClr val="0070C0"/>
                </a:solidFill>
              </a:rPr>
              <a:t>train_test_split</a:t>
            </a:r>
            <a:r>
              <a:rPr lang="fr-FR" sz="1200" dirty="0">
                <a:solidFill>
                  <a:srgbClr val="0070C0"/>
                </a:solidFill>
              </a:rPr>
              <a:t>  25% -75%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5625787-E875-77D4-1637-ED25C19DC9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1490" y="5724003"/>
            <a:ext cx="2400508" cy="396274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43C6351-8553-5C66-B00B-FE12FB7574C7}"/>
              </a:ext>
            </a:extLst>
          </p:cNvPr>
          <p:cNvCxnSpPr/>
          <p:nvPr/>
        </p:nvCxnSpPr>
        <p:spPr>
          <a:xfrm>
            <a:off x="1219200" y="5304522"/>
            <a:ext cx="0" cy="38598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ABD35B0-CF48-AB36-ABBB-D8E20A3BDB40}"/>
              </a:ext>
            </a:extLst>
          </p:cNvPr>
          <p:cNvSpPr txBox="1"/>
          <p:nvPr/>
        </p:nvSpPr>
        <p:spPr>
          <a:xfrm>
            <a:off x="7678309" y="3495809"/>
            <a:ext cx="3613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Entrainement d’un modèle vgg16 et évaluation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363D95A0-5D26-9477-DB51-EC19BFE99B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87686" y="3879388"/>
            <a:ext cx="5668187" cy="63948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DFC9D93-C944-6717-F772-424F822CC7D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354611" y="5423277"/>
            <a:ext cx="5416037" cy="741381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0D1ACC4-8611-840A-DA94-1E392A23A974}"/>
              </a:ext>
            </a:extLst>
          </p:cNvPr>
          <p:cNvCxnSpPr>
            <a:cxnSpLocks/>
          </p:cNvCxnSpPr>
          <p:nvPr/>
        </p:nvCxnSpPr>
        <p:spPr>
          <a:xfrm>
            <a:off x="9121779" y="4529858"/>
            <a:ext cx="0" cy="7746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C43429F8-C110-77F7-2DD1-C1A7D096AAC9}"/>
              </a:ext>
            </a:extLst>
          </p:cNvPr>
          <p:cNvSpPr/>
          <p:nvPr/>
        </p:nvSpPr>
        <p:spPr>
          <a:xfrm>
            <a:off x="6354611" y="5553456"/>
            <a:ext cx="2301709" cy="17054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6614A9-4CE9-22EE-76E0-2EEEA89EB487}"/>
              </a:ext>
            </a:extLst>
          </p:cNvPr>
          <p:cNvSpPr/>
          <p:nvPr/>
        </p:nvSpPr>
        <p:spPr>
          <a:xfrm>
            <a:off x="6354611" y="5964265"/>
            <a:ext cx="2478493" cy="18364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8851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780" y="6406006"/>
            <a:ext cx="2743200" cy="365125"/>
          </a:xfrm>
        </p:spPr>
        <p:txBody>
          <a:bodyPr/>
          <a:lstStyle/>
          <a:p>
            <a:fld id="{796E1AF1-263E-43FE-A42C-FED5A27B5049}" type="slidenum">
              <a:rPr lang="fr-FR" sz="1600" smtClean="0"/>
              <a:t>15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7594" y="1254177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6" y="1232243"/>
            <a:ext cx="1024446" cy="10244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D8BCE7-A9C3-43F9-DF65-8DD163F468EE}"/>
              </a:ext>
            </a:extLst>
          </p:cNvPr>
          <p:cNvSpPr txBox="1"/>
          <p:nvPr/>
        </p:nvSpPr>
        <p:spPr>
          <a:xfrm>
            <a:off x="3289176" y="160349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chemeClr val="tx1"/>
                </a:solidFill>
              </a:rPr>
              <a:t>Classification</a:t>
            </a:r>
            <a:endParaRPr lang="fr-FR" b="1" dirty="0"/>
          </a:p>
        </p:txBody>
      </p:sp>
      <p:pic>
        <p:nvPicPr>
          <p:cNvPr id="2050" name="Picture 2" descr="Introduction to NLTK library in Python | by Uzair Adamjee | Python in Plain  English">
            <a:extLst>
              <a:ext uri="{FF2B5EF4-FFF2-40B4-BE49-F238E27FC236}">
                <a16:creationId xmlns:a16="http://schemas.microsoft.com/office/drawing/2014/main" id="{6BC6D4D1-6A63-8089-1DAD-C7D17B423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5777" y="2229149"/>
            <a:ext cx="630367" cy="68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9B93CA48-5F50-6628-273D-E5DEAC4F334C}"/>
              </a:ext>
            </a:extLst>
          </p:cNvPr>
          <p:cNvSpPr/>
          <p:nvPr/>
        </p:nvSpPr>
        <p:spPr>
          <a:xfrm>
            <a:off x="2162818" y="1229335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c 6" descr="Connections with solid fill">
            <a:extLst>
              <a:ext uri="{FF2B5EF4-FFF2-40B4-BE49-F238E27FC236}">
                <a16:creationId xmlns:a16="http://schemas.microsoft.com/office/drawing/2014/main" id="{501D6071-D8BE-5F8F-6745-C987241A26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Titre 3">
            <a:extLst>
              <a:ext uri="{FF2B5EF4-FFF2-40B4-BE49-F238E27FC236}">
                <a16:creationId xmlns:a16="http://schemas.microsoft.com/office/drawing/2014/main" id="{8B88796C-10AC-9FC5-5190-A59B3BE484E1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Classification Supervisée : Résultats</a:t>
            </a:r>
          </a:p>
        </p:txBody>
      </p:sp>
      <p:pic>
        <p:nvPicPr>
          <p:cNvPr id="7" name="Picture 6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1CCCE9E0-C923-ECA1-949E-ACF114DE24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921" y="1459564"/>
            <a:ext cx="868323" cy="680012"/>
          </a:xfrm>
          <a:prstGeom prst="rect">
            <a:avLst/>
          </a:prstGeom>
        </p:spPr>
      </p:pic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62FCB132-4891-8952-00F0-FB6B9A34B3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319" y="1459564"/>
            <a:ext cx="891328" cy="78946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FAFB0F3-6951-5B9A-1537-94BAB3809C7A}"/>
              </a:ext>
            </a:extLst>
          </p:cNvPr>
          <p:cNvSpPr txBox="1"/>
          <p:nvPr/>
        </p:nvSpPr>
        <p:spPr>
          <a:xfrm>
            <a:off x="631606" y="2908449"/>
            <a:ext cx="711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Approche : </a:t>
            </a:r>
            <a:r>
              <a:rPr lang="fr-FR" dirty="0"/>
              <a:t>par dataset </a:t>
            </a:r>
            <a:r>
              <a:rPr lang="fr-FR" dirty="0" err="1"/>
              <a:t>Tensorflow</a:t>
            </a:r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8D3FC3-A416-ADCC-3A9F-5887B221BC60}"/>
              </a:ext>
            </a:extLst>
          </p:cNvPr>
          <p:cNvSpPr/>
          <p:nvPr/>
        </p:nvSpPr>
        <p:spPr>
          <a:xfrm>
            <a:off x="595617" y="3924162"/>
            <a:ext cx="2647438" cy="368855"/>
          </a:xfrm>
          <a:prstGeom prst="rect">
            <a:avLst/>
          </a:prstGeom>
          <a:solidFill>
            <a:srgbClr val="F4F8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>
                <a:solidFill>
                  <a:srgbClr val="0070C0"/>
                </a:solidFill>
              </a:rPr>
              <a:t>Split des Image en Train Set et Test 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3220B94-EDF5-05DD-DDAC-10F6A19DBC5C}"/>
              </a:ext>
            </a:extLst>
          </p:cNvPr>
          <p:cNvSpPr/>
          <p:nvPr/>
        </p:nvSpPr>
        <p:spPr>
          <a:xfrm>
            <a:off x="595617" y="4437585"/>
            <a:ext cx="2228919" cy="368855"/>
          </a:xfrm>
          <a:prstGeom prst="rect">
            <a:avLst/>
          </a:prstGeom>
          <a:solidFill>
            <a:srgbClr val="E1ECE3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err="1">
                <a:solidFill>
                  <a:srgbClr val="0070C0"/>
                </a:solidFill>
              </a:rPr>
              <a:t>Image_dataset_from_directory</a:t>
            </a:r>
            <a:endParaRPr lang="fr-FR" sz="1200" dirty="0">
              <a:solidFill>
                <a:srgbClr val="0070C0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48EBB0E-5AEA-86EA-36DE-D3920B5700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5617" y="4956335"/>
            <a:ext cx="3322608" cy="44199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06A1C9E-75C7-BB23-2716-A9BDB56BFBB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6100" y="5529870"/>
            <a:ext cx="3292125" cy="39627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46DD5B1-92B1-0412-1AFA-112C3222D5B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5617" y="6046720"/>
            <a:ext cx="3375953" cy="28196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7C031D2-0B4F-C984-D878-76B9C7CAFE04}"/>
              </a:ext>
            </a:extLst>
          </p:cNvPr>
          <p:cNvSpPr txBox="1"/>
          <p:nvPr/>
        </p:nvSpPr>
        <p:spPr>
          <a:xfrm>
            <a:off x="690551" y="3495809"/>
            <a:ext cx="1964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Préparation  des dataset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C05FA39-FBB3-0193-3346-EF3F859FC3B3}"/>
              </a:ext>
            </a:extLst>
          </p:cNvPr>
          <p:cNvSpPr txBox="1"/>
          <p:nvPr/>
        </p:nvSpPr>
        <p:spPr>
          <a:xfrm>
            <a:off x="7678309" y="3495809"/>
            <a:ext cx="3613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Entrainement d’un modèle vgg16 et évaluation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DECE2DE-D6E1-3E37-4B75-BF1F820C992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34546" y="3873563"/>
            <a:ext cx="4868697" cy="762567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0410FB6-5D0B-4C97-8D0A-A7ABDD5BD61F}"/>
              </a:ext>
            </a:extLst>
          </p:cNvPr>
          <p:cNvCxnSpPr>
            <a:cxnSpLocks/>
          </p:cNvCxnSpPr>
          <p:nvPr/>
        </p:nvCxnSpPr>
        <p:spPr>
          <a:xfrm>
            <a:off x="9121779" y="4636130"/>
            <a:ext cx="0" cy="66839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F697365C-FBF8-5BC8-3AA1-C85A8F5486F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004776" y="5304522"/>
            <a:ext cx="4590823" cy="977278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17610900-00A9-2EBC-EDB5-2B63BC55D515}"/>
              </a:ext>
            </a:extLst>
          </p:cNvPr>
          <p:cNvSpPr/>
          <p:nvPr/>
        </p:nvSpPr>
        <p:spPr>
          <a:xfrm>
            <a:off x="6989325" y="6120233"/>
            <a:ext cx="1636516" cy="12308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5231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0" name="Graphic 6" descr="Panneau de signalisation avec un remplissage uni">
            <a:extLst>
              <a:ext uri="{FF2B5EF4-FFF2-40B4-BE49-F238E27FC236}">
                <a16:creationId xmlns:a16="http://schemas.microsoft.com/office/drawing/2014/main" id="{000EACB6-C1B3-8E88-A24E-B6B3CC46F2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17438" y="137809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1" name="Titre 3">
            <a:extLst>
              <a:ext uri="{FF2B5EF4-FFF2-40B4-BE49-F238E27FC236}">
                <a16:creationId xmlns:a16="http://schemas.microsoft.com/office/drawing/2014/main" id="{8F5EF372-9794-C5AB-BB8F-D902A6A0A2E4}"/>
              </a:ext>
            </a:extLst>
          </p:cNvPr>
          <p:cNvSpPr txBox="1">
            <a:spLocks/>
          </p:cNvSpPr>
          <p:nvPr/>
        </p:nvSpPr>
        <p:spPr>
          <a:xfrm>
            <a:off x="780914" y="-24323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cs typeface="Calibri Light"/>
              </a:rPr>
              <a:t>Conclusions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2E4A0E5-8C84-52BC-7870-D51F9F62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800" smtClean="0"/>
              <a:t>16</a:t>
            </a:fld>
            <a:endParaRPr lang="fr-FR" sz="1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A0662E-FF41-C74A-7B41-855852D38A79}"/>
              </a:ext>
            </a:extLst>
          </p:cNvPr>
          <p:cNvSpPr/>
          <p:nvPr/>
        </p:nvSpPr>
        <p:spPr>
          <a:xfrm>
            <a:off x="491053" y="1768163"/>
            <a:ext cx="3456432" cy="3582393"/>
          </a:xfrm>
          <a:prstGeom prst="rect">
            <a:avLst/>
          </a:prstGeom>
          <a:solidFill>
            <a:srgbClr val="E1ECE3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E0773D-8B3B-EBCC-D60B-F52560E263F9}"/>
              </a:ext>
            </a:extLst>
          </p:cNvPr>
          <p:cNvSpPr/>
          <p:nvPr/>
        </p:nvSpPr>
        <p:spPr>
          <a:xfrm>
            <a:off x="4214189" y="1794708"/>
            <a:ext cx="3456432" cy="3582393"/>
          </a:xfrm>
          <a:prstGeom prst="rect">
            <a:avLst/>
          </a:prstGeom>
          <a:solidFill>
            <a:srgbClr val="EFF4F1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78DF67-6DE3-1E0C-48BD-5B9A163648B1}"/>
              </a:ext>
            </a:extLst>
          </p:cNvPr>
          <p:cNvSpPr/>
          <p:nvPr/>
        </p:nvSpPr>
        <p:spPr>
          <a:xfrm>
            <a:off x="7954556" y="1794707"/>
            <a:ext cx="3456432" cy="3582393"/>
          </a:xfrm>
          <a:prstGeom prst="rect">
            <a:avLst/>
          </a:prstGeom>
          <a:solidFill>
            <a:srgbClr val="DBE5F4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A19A75-CDD7-8C57-26A7-7FAA6DD294B8}"/>
              </a:ext>
            </a:extLst>
          </p:cNvPr>
          <p:cNvSpPr txBox="1"/>
          <p:nvPr/>
        </p:nvSpPr>
        <p:spPr>
          <a:xfrm>
            <a:off x="4439907" y="2405197"/>
            <a:ext cx="28346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0070C0"/>
                </a:solidFill>
              </a:rPr>
              <a:t>Entrainer les </a:t>
            </a:r>
            <a:r>
              <a:rPr lang="fr-FR" i="1" dirty="0">
                <a:solidFill>
                  <a:srgbClr val="0070C0"/>
                </a:solidFill>
              </a:rPr>
              <a:t>classifiers</a:t>
            </a:r>
            <a:r>
              <a:rPr lang="fr-FR" dirty="0">
                <a:solidFill>
                  <a:srgbClr val="0070C0"/>
                </a:solidFill>
              </a:rPr>
              <a:t> sur des données plus conséquente, afin d’augmenter la précision de la classification.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741B6F-75AD-4A0E-C6D7-53C1D4B5EB04}"/>
              </a:ext>
            </a:extLst>
          </p:cNvPr>
          <p:cNvSpPr txBox="1"/>
          <p:nvPr/>
        </p:nvSpPr>
        <p:spPr>
          <a:xfrm>
            <a:off x="697986" y="2405197"/>
            <a:ext cx="30034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0070C0"/>
                </a:solidFill>
              </a:rPr>
              <a:t>En dépit du manque de données, certaines techniques d’extraction de </a:t>
            </a:r>
            <a:r>
              <a:rPr lang="fr-FR" i="1" dirty="0">
                <a:solidFill>
                  <a:srgbClr val="0070C0"/>
                </a:solidFill>
              </a:rPr>
              <a:t>features</a:t>
            </a:r>
            <a:r>
              <a:rPr lang="fr-FR" dirty="0">
                <a:solidFill>
                  <a:srgbClr val="0070C0"/>
                </a:solidFill>
              </a:rPr>
              <a:t> permettent bien de détecter le contexte dans le cas du texte, et les différents descripteurs dans le cas des images.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2C1E35-D949-37FA-61A5-5721F66A3F29}"/>
              </a:ext>
            </a:extLst>
          </p:cNvPr>
          <p:cNvSpPr txBox="1"/>
          <p:nvPr/>
        </p:nvSpPr>
        <p:spPr>
          <a:xfrm>
            <a:off x="8176718" y="2405197"/>
            <a:ext cx="30121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0070C0"/>
                </a:solidFill>
              </a:rPr>
              <a:t>Nous confirmons bien la possibilité de construire un moteur de classification automatique de produits.</a:t>
            </a:r>
          </a:p>
        </p:txBody>
      </p:sp>
    </p:spTree>
    <p:extLst>
      <p:ext uri="{BB962C8B-B14F-4D97-AF65-F5344CB8AC3E}">
        <p14:creationId xmlns:p14="http://schemas.microsoft.com/office/powerpoint/2010/main" val="3251469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re 3">
            <a:extLst>
              <a:ext uri="{FF2B5EF4-FFF2-40B4-BE49-F238E27FC236}">
                <a16:creationId xmlns:a16="http://schemas.microsoft.com/office/drawing/2014/main" id="{8F5EF372-9794-C5AB-BB8F-D902A6A0A2E4}"/>
              </a:ext>
            </a:extLst>
          </p:cNvPr>
          <p:cNvSpPr txBox="1">
            <a:spLocks/>
          </p:cNvSpPr>
          <p:nvPr/>
        </p:nvSpPr>
        <p:spPr>
          <a:xfrm>
            <a:off x="3010095" y="26169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Merci de votre attention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5F23C37-D866-5A0C-7320-F7594CBA9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800" dirty="0"/>
              <a:t>Présenté par Mr Dai TENSAOUT 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57930B04-AC62-A5E5-D8B2-C9C94B5D2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9009" y="446163"/>
            <a:ext cx="3644430" cy="1141851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fr-FR" sz="2400" i="1" dirty="0">
                <a:solidFill>
                  <a:srgbClr val="0070C0"/>
                </a:solidFill>
              </a:rPr>
              <a:t>Classifier automatiquement des biens de consommation</a:t>
            </a:r>
            <a:endParaRPr lang="en-US" sz="2400" i="1" kern="1200" dirty="0">
              <a:solidFill>
                <a:srgbClr val="0070C0"/>
              </a:solidFill>
              <a:latin typeface="+mn-lt"/>
              <a:ea typeface="+mn-ea"/>
              <a:cs typeface="+mn-cs"/>
            </a:endParaRPr>
          </a:p>
          <a:p>
            <a:pPr marL="0" indent="0" algn="ctr">
              <a:buNone/>
            </a:pPr>
            <a:r>
              <a:rPr lang="fr-FR" sz="1200" dirty="0">
                <a:solidFill>
                  <a:srgbClr val="0070C0"/>
                </a:solidFill>
              </a:rPr>
              <a:t>Parcours Data Scientist.</a:t>
            </a:r>
            <a:endParaRPr lang="en-US" i="1" kern="1200" dirty="0">
              <a:solidFill>
                <a:srgbClr val="0070C0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79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5AC35-3AA0-74F8-A3AA-54E95C5AE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9197" y="1417371"/>
            <a:ext cx="3644430" cy="428673"/>
          </a:xfrm>
          <a:noFill/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buNone/>
            </a:pPr>
            <a:r>
              <a:rPr lang="fr-FR" kern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Plan</a:t>
            </a:r>
            <a:endParaRPr lang="en-US" kern="1200" dirty="0">
              <a:solidFill>
                <a:srgbClr val="00206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13FF80A2-5590-1DCA-0F11-CF7853745510}"/>
              </a:ext>
            </a:extLst>
          </p:cNvPr>
          <p:cNvSpPr txBox="1">
            <a:spLocks/>
          </p:cNvSpPr>
          <p:nvPr/>
        </p:nvSpPr>
        <p:spPr>
          <a:xfrm>
            <a:off x="4018653" y="2384264"/>
            <a:ext cx="4208725" cy="4956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</a:rPr>
              <a:t>Base de données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46C5DE3D-DC46-38A4-82C6-8F2FC8288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6729" y="6445739"/>
            <a:ext cx="2743200" cy="365125"/>
          </a:xfrm>
        </p:spPr>
        <p:txBody>
          <a:bodyPr/>
          <a:lstStyle/>
          <a:p>
            <a:fld id="{796E1AF1-263E-43FE-A42C-FED5A27B5049}" type="slidenum">
              <a:rPr lang="fr-FR" smtClean="0"/>
              <a:t>2</a:t>
            </a:fld>
            <a:endParaRPr lang="fr-FR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93CC47E8-4A21-F144-E624-4BB907F71C55}"/>
              </a:ext>
            </a:extLst>
          </p:cNvPr>
          <p:cNvSpPr txBox="1">
            <a:spLocks/>
          </p:cNvSpPr>
          <p:nvPr/>
        </p:nvSpPr>
        <p:spPr>
          <a:xfrm>
            <a:off x="3985021" y="1830176"/>
            <a:ext cx="4208725" cy="4956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</a:rPr>
              <a:t>Contexte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9747305F-E5C8-B3A5-890D-0CA837304274}"/>
              </a:ext>
            </a:extLst>
          </p:cNvPr>
          <p:cNvSpPr txBox="1">
            <a:spLocks/>
          </p:cNvSpPr>
          <p:nvPr/>
        </p:nvSpPr>
        <p:spPr>
          <a:xfrm>
            <a:off x="4018653" y="2968189"/>
            <a:ext cx="4208725" cy="4956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</a:rPr>
              <a:t>Méthodologie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10AA6BE9-B719-5288-F558-A5E31E07D5EB}"/>
              </a:ext>
            </a:extLst>
          </p:cNvPr>
          <p:cNvSpPr txBox="1">
            <a:spLocks/>
          </p:cNvSpPr>
          <p:nvPr/>
        </p:nvSpPr>
        <p:spPr>
          <a:xfrm>
            <a:off x="3985021" y="3519802"/>
            <a:ext cx="4208725" cy="4956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</a:rPr>
              <a:t>Texte : NLP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04D3CBC-D802-0B5D-BC32-F490901A5D2A}"/>
              </a:ext>
            </a:extLst>
          </p:cNvPr>
          <p:cNvSpPr txBox="1">
            <a:spLocks/>
          </p:cNvSpPr>
          <p:nvPr/>
        </p:nvSpPr>
        <p:spPr>
          <a:xfrm>
            <a:off x="3985021" y="4099643"/>
            <a:ext cx="4208725" cy="4956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</a:rPr>
              <a:t>Images : Computer Vision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E3A7B064-4B3E-363F-6C61-BE3D7376C095}"/>
              </a:ext>
            </a:extLst>
          </p:cNvPr>
          <p:cNvSpPr txBox="1">
            <a:spLocks/>
          </p:cNvSpPr>
          <p:nvPr/>
        </p:nvSpPr>
        <p:spPr>
          <a:xfrm>
            <a:off x="3985020" y="4642465"/>
            <a:ext cx="4208725" cy="4956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</a:rPr>
              <a:t>Résultats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BEF1D435-F7CE-BCC3-F377-99909C7C48E9}"/>
              </a:ext>
            </a:extLst>
          </p:cNvPr>
          <p:cNvSpPr txBox="1">
            <a:spLocks/>
          </p:cNvSpPr>
          <p:nvPr/>
        </p:nvSpPr>
        <p:spPr>
          <a:xfrm>
            <a:off x="3985020" y="5222306"/>
            <a:ext cx="4208725" cy="4956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</a:rPr>
              <a:t>Classification supervisée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6BDCE88B-AB75-0514-9F07-BC61BC63F9EC}"/>
              </a:ext>
            </a:extLst>
          </p:cNvPr>
          <p:cNvSpPr txBox="1">
            <a:spLocks/>
          </p:cNvSpPr>
          <p:nvPr/>
        </p:nvSpPr>
        <p:spPr>
          <a:xfrm>
            <a:off x="3985020" y="5764610"/>
            <a:ext cx="4208725" cy="4956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</a:rPr>
              <a:t>Conclusion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335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3" name="Graphic 6" descr="Mille">
            <a:extLst>
              <a:ext uri="{FF2B5EF4-FFF2-40B4-BE49-F238E27FC236}">
                <a16:creationId xmlns:a16="http://schemas.microsoft.com/office/drawing/2014/main" id="{3A03BCFC-F0B9-5C1A-DF94-38F2A2F88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0000" y="360000"/>
            <a:ext cx="707473" cy="707473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C9ABF846-FC88-1277-735E-ED81528C8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144000"/>
            <a:ext cx="10515600" cy="1325563"/>
          </a:xfrm>
        </p:spPr>
        <p:txBody>
          <a:bodyPr/>
          <a:lstStyle/>
          <a:p>
            <a:r>
              <a:rPr lang="fr-FR" dirty="0"/>
              <a:t>Contexte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2F92E1-6225-3B85-53AE-619BB4396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800" smtClean="0"/>
              <a:t>3</a:t>
            </a:fld>
            <a:endParaRPr lang="fr-FR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EA75AC-3DE5-6332-3D59-AB0FCB79C1BE}"/>
              </a:ext>
            </a:extLst>
          </p:cNvPr>
          <p:cNvSpPr/>
          <p:nvPr/>
        </p:nvSpPr>
        <p:spPr>
          <a:xfrm>
            <a:off x="491053" y="1768163"/>
            <a:ext cx="3456432" cy="3582393"/>
          </a:xfrm>
          <a:prstGeom prst="rect">
            <a:avLst/>
          </a:prstGeom>
          <a:solidFill>
            <a:srgbClr val="E1ECE3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9780C2-7D7F-4C2C-3AF0-8AA17D542135}"/>
              </a:ext>
            </a:extLst>
          </p:cNvPr>
          <p:cNvSpPr/>
          <p:nvPr/>
        </p:nvSpPr>
        <p:spPr>
          <a:xfrm>
            <a:off x="4214189" y="1794708"/>
            <a:ext cx="3456432" cy="3582393"/>
          </a:xfrm>
          <a:prstGeom prst="rect">
            <a:avLst/>
          </a:prstGeom>
          <a:solidFill>
            <a:srgbClr val="EFF4F1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3BC03C-5DDD-4864-FD53-4DD4487ECDC5}"/>
              </a:ext>
            </a:extLst>
          </p:cNvPr>
          <p:cNvSpPr/>
          <p:nvPr/>
        </p:nvSpPr>
        <p:spPr>
          <a:xfrm>
            <a:off x="7954556" y="1794707"/>
            <a:ext cx="3456432" cy="3582393"/>
          </a:xfrm>
          <a:prstGeom prst="rect">
            <a:avLst/>
          </a:prstGeom>
          <a:solidFill>
            <a:srgbClr val="DBE5F4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EADF15-0A0A-B4C8-6331-0297B72A48FF}"/>
              </a:ext>
            </a:extLst>
          </p:cNvPr>
          <p:cNvSpPr txBox="1"/>
          <p:nvPr/>
        </p:nvSpPr>
        <p:spPr>
          <a:xfrm>
            <a:off x="4752396" y="2204034"/>
            <a:ext cx="25205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0070C0"/>
                </a:solidFill>
              </a:rPr>
              <a:t>Répondre à l’accroissement futur du nombre de catégorie de produits.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F277BC-CC5E-953D-0DF0-0E790A526EC5}"/>
              </a:ext>
            </a:extLst>
          </p:cNvPr>
          <p:cNvSpPr txBox="1"/>
          <p:nvPr/>
        </p:nvSpPr>
        <p:spPr>
          <a:xfrm>
            <a:off x="717537" y="3036418"/>
            <a:ext cx="30034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0070C0"/>
                </a:solidFill>
              </a:rPr>
              <a:t>Place de marché : lancement d’une marketplace e-commerce.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BAF337-64BF-74EF-28C6-8EF1F5F5D547}"/>
              </a:ext>
            </a:extLst>
          </p:cNvPr>
          <p:cNvSpPr txBox="1"/>
          <p:nvPr/>
        </p:nvSpPr>
        <p:spPr>
          <a:xfrm>
            <a:off x="8077200" y="2149131"/>
            <a:ext cx="3012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0070C0"/>
                </a:solidFill>
              </a:rPr>
              <a:t>Faisabilité d’un moteur de classification automatique.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94F4D0-D1CC-A834-B4E4-78F3F4A11187}"/>
              </a:ext>
            </a:extLst>
          </p:cNvPr>
          <p:cNvSpPr txBox="1"/>
          <p:nvPr/>
        </p:nvSpPr>
        <p:spPr>
          <a:xfrm>
            <a:off x="4764864" y="3773695"/>
            <a:ext cx="25205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0070C0"/>
                </a:solidFill>
              </a:rPr>
              <a:t>Facilité la mise en ligne des nouveaux articles et fluidifier la recherche de produits.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C8C1AB-4759-2EC6-25D8-925D83657495}"/>
              </a:ext>
            </a:extLst>
          </p:cNvPr>
          <p:cNvSpPr txBox="1"/>
          <p:nvPr/>
        </p:nvSpPr>
        <p:spPr>
          <a:xfrm>
            <a:off x="8161369" y="3813690"/>
            <a:ext cx="3012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0070C0"/>
                </a:solidFill>
              </a:rPr>
              <a:t>Avec une précision suffisante.</a:t>
            </a:r>
          </a:p>
        </p:txBody>
      </p:sp>
    </p:spTree>
    <p:extLst>
      <p:ext uri="{BB962C8B-B14F-4D97-AF65-F5344CB8AC3E}">
        <p14:creationId xmlns:p14="http://schemas.microsoft.com/office/powerpoint/2010/main" val="2941116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re 3">
            <a:extLst>
              <a:ext uri="{FF2B5EF4-FFF2-40B4-BE49-F238E27FC236}">
                <a16:creationId xmlns:a16="http://schemas.microsoft.com/office/drawing/2014/main" id="{C9ABF846-FC88-1277-735E-ED81528C8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144000"/>
            <a:ext cx="10515600" cy="1325563"/>
          </a:xfrm>
        </p:spPr>
        <p:txBody>
          <a:bodyPr/>
          <a:lstStyle/>
          <a:p>
            <a:r>
              <a:rPr lang="fr-FR" dirty="0"/>
              <a:t>Données Clients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2F92E1-6225-3B85-53AE-619BB4396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800" smtClean="0"/>
              <a:t>4</a:t>
            </a:fld>
            <a:endParaRPr lang="fr-FR" sz="1800" dirty="0"/>
          </a:p>
        </p:txBody>
      </p:sp>
      <p:pic>
        <p:nvPicPr>
          <p:cNvPr id="3" name="Graphic 2" descr="Database with solid fill">
            <a:extLst>
              <a:ext uri="{FF2B5EF4-FFF2-40B4-BE49-F238E27FC236}">
                <a16:creationId xmlns:a16="http://schemas.microsoft.com/office/drawing/2014/main" id="{D57625EA-FB18-872D-C55C-EF607635E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0000" y="360000"/>
            <a:ext cx="704088" cy="704088"/>
          </a:xfrm>
          <a:prstGeom prst="rect">
            <a:avLst/>
          </a:prstGeom>
        </p:spPr>
      </p:pic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91DADC5A-1061-C911-463E-E3AAD4D57F8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1" y="2337782"/>
            <a:ext cx="3042434" cy="289325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B8895C-BFE3-AAF8-0BC1-AA689319400A}"/>
              </a:ext>
            </a:extLst>
          </p:cNvPr>
          <p:cNvSpPr/>
          <p:nvPr/>
        </p:nvSpPr>
        <p:spPr>
          <a:xfrm>
            <a:off x="359696" y="1504416"/>
            <a:ext cx="3493993" cy="4936141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fr-FR" dirty="0">
                <a:solidFill>
                  <a:schemeClr val="tx2">
                    <a:lumMod val="50000"/>
                  </a:schemeClr>
                </a:solidFill>
              </a:rPr>
              <a:t>Une base de données composée de </a:t>
            </a:r>
            <a:r>
              <a:rPr lang="fr-FR" b="1" dirty="0">
                <a:solidFill>
                  <a:schemeClr val="tx2">
                    <a:lumMod val="50000"/>
                  </a:schemeClr>
                </a:solidFill>
              </a:rPr>
              <a:t>1050</a:t>
            </a:r>
            <a:r>
              <a:rPr lang="fr-FR" dirty="0">
                <a:solidFill>
                  <a:schemeClr val="tx2">
                    <a:lumMod val="50000"/>
                  </a:schemeClr>
                </a:solidFill>
              </a:rPr>
              <a:t> produits.</a:t>
            </a:r>
          </a:p>
          <a:p>
            <a:endParaRPr lang="fr-FR" dirty="0">
              <a:solidFill>
                <a:schemeClr val="tx2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b="1" dirty="0">
                <a:solidFill>
                  <a:schemeClr val="tx2">
                    <a:lumMod val="50000"/>
                  </a:schemeClr>
                </a:solidFill>
              </a:rPr>
              <a:t>7</a:t>
            </a:r>
            <a:r>
              <a:rPr lang="fr-FR" dirty="0">
                <a:solidFill>
                  <a:schemeClr val="tx2">
                    <a:lumMod val="50000"/>
                  </a:schemeClr>
                </a:solidFill>
              </a:rPr>
              <a:t> Catégories de produits.</a:t>
            </a:r>
          </a:p>
          <a:p>
            <a:endParaRPr lang="fr-FR" dirty="0">
              <a:solidFill>
                <a:schemeClr val="tx2">
                  <a:lumMod val="50000"/>
                </a:schemeClr>
              </a:solidFill>
            </a:endParaRPr>
          </a:p>
          <a:p>
            <a:endParaRPr lang="fr-FR" dirty="0">
              <a:solidFill>
                <a:schemeClr val="tx2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b="1" dirty="0">
                <a:solidFill>
                  <a:schemeClr val="tx2">
                    <a:lumMod val="50000"/>
                  </a:schemeClr>
                </a:solidFill>
              </a:rPr>
              <a:t>150</a:t>
            </a:r>
            <a:r>
              <a:rPr lang="fr-FR" dirty="0">
                <a:solidFill>
                  <a:schemeClr val="tx2">
                    <a:lumMod val="50000"/>
                  </a:schemeClr>
                </a:solidFill>
              </a:rPr>
              <a:t> Produits par catégorie. </a:t>
            </a:r>
          </a:p>
          <a:p>
            <a:endParaRPr lang="fr-FR" dirty="0">
              <a:solidFill>
                <a:schemeClr val="tx2">
                  <a:lumMod val="50000"/>
                </a:schemeClr>
              </a:solidFill>
            </a:endParaRPr>
          </a:p>
          <a:p>
            <a:endParaRPr lang="fr-FR" dirty="0">
              <a:solidFill>
                <a:schemeClr val="tx2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tx2">
                    <a:lumMod val="50000"/>
                  </a:schemeClr>
                </a:solidFill>
              </a:rPr>
              <a:t>Un échantillon d’images : </a:t>
            </a:r>
            <a:r>
              <a:rPr lang="fr-FR" b="1" dirty="0">
                <a:solidFill>
                  <a:schemeClr val="tx2">
                    <a:lumMod val="50000"/>
                  </a:schemeClr>
                </a:solidFill>
              </a:rPr>
              <a:t>PNG.</a:t>
            </a:r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F9884535-E796-1239-698D-4E70713768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904" y="1368680"/>
            <a:ext cx="2116926" cy="1411284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40F30D5-2AB8-956C-CD2C-9384C10E6345}"/>
              </a:ext>
            </a:extLst>
          </p:cNvPr>
          <p:cNvGrpSpPr/>
          <p:nvPr/>
        </p:nvGrpSpPr>
        <p:grpSpPr>
          <a:xfrm>
            <a:off x="4383293" y="2779964"/>
            <a:ext cx="1801474" cy="1801474"/>
            <a:chOff x="5483097" y="2541353"/>
            <a:chExt cx="1801474" cy="180147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9" name="Graphic 10" descr="Database with solid fill">
              <a:extLst>
                <a:ext uri="{FF2B5EF4-FFF2-40B4-BE49-F238E27FC236}">
                  <a16:creationId xmlns:a16="http://schemas.microsoft.com/office/drawing/2014/main" id="{503192CB-2F09-4AB7-A01B-3F61E76A4F14}"/>
                </a:ext>
              </a:extLst>
            </p:cNvPr>
            <p:cNvGrpSpPr/>
            <p:nvPr/>
          </p:nvGrpSpPr>
          <p:grpSpPr>
            <a:xfrm>
              <a:off x="5483097" y="2541353"/>
              <a:ext cx="1801474" cy="1801474"/>
              <a:chOff x="5483097" y="2541353"/>
              <a:chExt cx="1801474" cy="1801474"/>
            </a:xfrm>
            <a:solidFill>
              <a:schemeClr val="accent1"/>
            </a:solidFill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E62969A2-FBB4-C300-A042-1F088B99A436}"/>
                  </a:ext>
                </a:extLst>
              </p:cNvPr>
              <p:cNvSpPr/>
              <p:nvPr/>
            </p:nvSpPr>
            <p:spPr>
              <a:xfrm>
                <a:off x="5483097" y="2541353"/>
                <a:ext cx="1801474" cy="514707"/>
              </a:xfrm>
              <a:custGeom>
                <a:avLst/>
                <a:gdLst>
                  <a:gd name="connsiteX0" fmla="*/ 1801475 w 1801474"/>
                  <a:gd name="connsiteY0" fmla="*/ 257354 h 514707"/>
                  <a:gd name="connsiteX1" fmla="*/ 900737 w 1801474"/>
                  <a:gd name="connsiteY1" fmla="*/ 514707 h 514707"/>
                  <a:gd name="connsiteX2" fmla="*/ 0 w 1801474"/>
                  <a:gd name="connsiteY2" fmla="*/ 257354 h 514707"/>
                  <a:gd name="connsiteX3" fmla="*/ 900737 w 1801474"/>
                  <a:gd name="connsiteY3" fmla="*/ 0 h 514707"/>
                  <a:gd name="connsiteX4" fmla="*/ 1801475 w 1801474"/>
                  <a:gd name="connsiteY4" fmla="*/ 257354 h 514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1474" h="514707">
                    <a:moveTo>
                      <a:pt x="1801475" y="257354"/>
                    </a:moveTo>
                    <a:cubicBezTo>
                      <a:pt x="1801475" y="399486"/>
                      <a:pt x="1398201" y="514707"/>
                      <a:pt x="900737" y="514707"/>
                    </a:cubicBezTo>
                    <a:cubicBezTo>
                      <a:pt x="403274" y="514707"/>
                      <a:pt x="0" y="399486"/>
                      <a:pt x="0" y="257354"/>
                    </a:cubicBezTo>
                    <a:cubicBezTo>
                      <a:pt x="0" y="115221"/>
                      <a:pt x="403274" y="0"/>
                      <a:pt x="900737" y="0"/>
                    </a:cubicBezTo>
                    <a:cubicBezTo>
                      <a:pt x="1398201" y="0"/>
                      <a:pt x="1801475" y="115221"/>
                      <a:pt x="1801475" y="25735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428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4E4C16A-D098-0AC1-3E54-7AB86C6E5845}"/>
                  </a:ext>
                </a:extLst>
              </p:cNvPr>
              <p:cNvSpPr/>
              <p:nvPr/>
            </p:nvSpPr>
            <p:spPr>
              <a:xfrm>
                <a:off x="5483097" y="2927384"/>
                <a:ext cx="1801474" cy="772060"/>
              </a:xfrm>
              <a:custGeom>
                <a:avLst/>
                <a:gdLst>
                  <a:gd name="connsiteX0" fmla="*/ 1544121 w 1801474"/>
                  <a:gd name="connsiteY0" fmla="*/ 514707 h 772060"/>
                  <a:gd name="connsiteX1" fmla="*/ 1479783 w 1801474"/>
                  <a:gd name="connsiteY1" fmla="*/ 450369 h 772060"/>
                  <a:gd name="connsiteX2" fmla="*/ 1544121 w 1801474"/>
                  <a:gd name="connsiteY2" fmla="*/ 386030 h 772060"/>
                  <a:gd name="connsiteX3" fmla="*/ 1608459 w 1801474"/>
                  <a:gd name="connsiteY3" fmla="*/ 450369 h 772060"/>
                  <a:gd name="connsiteX4" fmla="*/ 1544121 w 1801474"/>
                  <a:gd name="connsiteY4" fmla="*/ 514707 h 772060"/>
                  <a:gd name="connsiteX5" fmla="*/ 900737 w 1801474"/>
                  <a:gd name="connsiteY5" fmla="*/ 257354 h 772060"/>
                  <a:gd name="connsiteX6" fmla="*/ 0 w 1801474"/>
                  <a:gd name="connsiteY6" fmla="*/ 0 h 772060"/>
                  <a:gd name="connsiteX7" fmla="*/ 0 w 1801474"/>
                  <a:gd name="connsiteY7" fmla="*/ 514707 h 772060"/>
                  <a:gd name="connsiteX8" fmla="*/ 900737 w 1801474"/>
                  <a:gd name="connsiteY8" fmla="*/ 772061 h 772060"/>
                  <a:gd name="connsiteX9" fmla="*/ 1801475 w 1801474"/>
                  <a:gd name="connsiteY9" fmla="*/ 514707 h 772060"/>
                  <a:gd name="connsiteX10" fmla="*/ 1801475 w 1801474"/>
                  <a:gd name="connsiteY10" fmla="*/ 0 h 772060"/>
                  <a:gd name="connsiteX11" fmla="*/ 900737 w 1801474"/>
                  <a:gd name="connsiteY11" fmla="*/ 257354 h 772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1474" h="772060">
                    <a:moveTo>
                      <a:pt x="1544121" y="514707"/>
                    </a:moveTo>
                    <a:cubicBezTo>
                      <a:pt x="1505518" y="514707"/>
                      <a:pt x="1479783" y="488972"/>
                      <a:pt x="1479783" y="450369"/>
                    </a:cubicBezTo>
                    <a:cubicBezTo>
                      <a:pt x="1479783" y="411766"/>
                      <a:pt x="1505518" y="386030"/>
                      <a:pt x="1544121" y="386030"/>
                    </a:cubicBezTo>
                    <a:cubicBezTo>
                      <a:pt x="1582724" y="386030"/>
                      <a:pt x="1608459" y="411766"/>
                      <a:pt x="1608459" y="450369"/>
                    </a:cubicBezTo>
                    <a:cubicBezTo>
                      <a:pt x="1608459" y="488972"/>
                      <a:pt x="1582724" y="514707"/>
                      <a:pt x="1544121" y="514707"/>
                    </a:cubicBezTo>
                    <a:close/>
                    <a:moveTo>
                      <a:pt x="900737" y="257354"/>
                    </a:moveTo>
                    <a:cubicBezTo>
                      <a:pt x="405332" y="257354"/>
                      <a:pt x="0" y="141544"/>
                      <a:pt x="0" y="0"/>
                    </a:cubicBezTo>
                    <a:lnTo>
                      <a:pt x="0" y="514707"/>
                    </a:lnTo>
                    <a:cubicBezTo>
                      <a:pt x="0" y="656252"/>
                      <a:pt x="405332" y="772061"/>
                      <a:pt x="900737" y="772061"/>
                    </a:cubicBezTo>
                    <a:cubicBezTo>
                      <a:pt x="1396143" y="772061"/>
                      <a:pt x="1801475" y="656252"/>
                      <a:pt x="1801475" y="514707"/>
                    </a:cubicBezTo>
                    <a:lnTo>
                      <a:pt x="1801475" y="0"/>
                    </a:lnTo>
                    <a:cubicBezTo>
                      <a:pt x="1801475" y="141544"/>
                      <a:pt x="1396143" y="257354"/>
                      <a:pt x="900737" y="25735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428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F5DB6A5-B6C1-EE4A-EE21-5FE718B5D1B8}"/>
                  </a:ext>
                </a:extLst>
              </p:cNvPr>
              <p:cNvSpPr/>
              <p:nvPr/>
            </p:nvSpPr>
            <p:spPr>
              <a:xfrm>
                <a:off x="5483097" y="3570767"/>
                <a:ext cx="1801474" cy="772060"/>
              </a:xfrm>
              <a:custGeom>
                <a:avLst/>
                <a:gdLst>
                  <a:gd name="connsiteX0" fmla="*/ 1544121 w 1801474"/>
                  <a:gd name="connsiteY0" fmla="*/ 514707 h 772060"/>
                  <a:gd name="connsiteX1" fmla="*/ 1479783 w 1801474"/>
                  <a:gd name="connsiteY1" fmla="*/ 450369 h 772060"/>
                  <a:gd name="connsiteX2" fmla="*/ 1544121 w 1801474"/>
                  <a:gd name="connsiteY2" fmla="*/ 386030 h 772060"/>
                  <a:gd name="connsiteX3" fmla="*/ 1608459 w 1801474"/>
                  <a:gd name="connsiteY3" fmla="*/ 450369 h 772060"/>
                  <a:gd name="connsiteX4" fmla="*/ 1544121 w 1801474"/>
                  <a:gd name="connsiteY4" fmla="*/ 514707 h 772060"/>
                  <a:gd name="connsiteX5" fmla="*/ 900737 w 1801474"/>
                  <a:gd name="connsiteY5" fmla="*/ 257354 h 772060"/>
                  <a:gd name="connsiteX6" fmla="*/ 0 w 1801474"/>
                  <a:gd name="connsiteY6" fmla="*/ 0 h 772060"/>
                  <a:gd name="connsiteX7" fmla="*/ 0 w 1801474"/>
                  <a:gd name="connsiteY7" fmla="*/ 514707 h 772060"/>
                  <a:gd name="connsiteX8" fmla="*/ 900737 w 1801474"/>
                  <a:gd name="connsiteY8" fmla="*/ 772061 h 772060"/>
                  <a:gd name="connsiteX9" fmla="*/ 1801475 w 1801474"/>
                  <a:gd name="connsiteY9" fmla="*/ 514707 h 772060"/>
                  <a:gd name="connsiteX10" fmla="*/ 1801475 w 1801474"/>
                  <a:gd name="connsiteY10" fmla="*/ 0 h 772060"/>
                  <a:gd name="connsiteX11" fmla="*/ 900737 w 1801474"/>
                  <a:gd name="connsiteY11" fmla="*/ 257354 h 772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1474" h="772060">
                    <a:moveTo>
                      <a:pt x="1544121" y="514707"/>
                    </a:moveTo>
                    <a:cubicBezTo>
                      <a:pt x="1505518" y="514707"/>
                      <a:pt x="1479783" y="488972"/>
                      <a:pt x="1479783" y="450369"/>
                    </a:cubicBezTo>
                    <a:cubicBezTo>
                      <a:pt x="1479783" y="411766"/>
                      <a:pt x="1505518" y="386030"/>
                      <a:pt x="1544121" y="386030"/>
                    </a:cubicBezTo>
                    <a:cubicBezTo>
                      <a:pt x="1582724" y="386030"/>
                      <a:pt x="1608459" y="411766"/>
                      <a:pt x="1608459" y="450369"/>
                    </a:cubicBezTo>
                    <a:cubicBezTo>
                      <a:pt x="1608459" y="488972"/>
                      <a:pt x="1582724" y="514707"/>
                      <a:pt x="1544121" y="514707"/>
                    </a:cubicBezTo>
                    <a:close/>
                    <a:moveTo>
                      <a:pt x="900737" y="257354"/>
                    </a:moveTo>
                    <a:cubicBezTo>
                      <a:pt x="405332" y="257354"/>
                      <a:pt x="0" y="141544"/>
                      <a:pt x="0" y="0"/>
                    </a:cubicBezTo>
                    <a:lnTo>
                      <a:pt x="0" y="514707"/>
                    </a:lnTo>
                    <a:cubicBezTo>
                      <a:pt x="0" y="656252"/>
                      <a:pt x="405332" y="772061"/>
                      <a:pt x="900737" y="772061"/>
                    </a:cubicBezTo>
                    <a:cubicBezTo>
                      <a:pt x="1396143" y="772061"/>
                      <a:pt x="1801475" y="656252"/>
                      <a:pt x="1801475" y="514707"/>
                    </a:cubicBezTo>
                    <a:lnTo>
                      <a:pt x="1801475" y="0"/>
                    </a:lnTo>
                    <a:cubicBezTo>
                      <a:pt x="1801475" y="141544"/>
                      <a:pt x="1396143" y="257354"/>
                      <a:pt x="900737" y="25735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428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AA8B133-4883-E9C3-B258-9FE0F150F18C}"/>
                </a:ext>
              </a:extLst>
            </p:cNvPr>
            <p:cNvSpPr txBox="1"/>
            <p:nvPr/>
          </p:nvSpPr>
          <p:spPr>
            <a:xfrm>
              <a:off x="5943970" y="3258773"/>
              <a:ext cx="7633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i="1" dirty="0">
                  <a:solidFill>
                    <a:schemeClr val="bg1"/>
                  </a:solidFill>
                </a:rPr>
                <a:t>TEXTE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3865301-F302-22F7-2B8A-10670F8304A3}"/>
                </a:ext>
              </a:extLst>
            </p:cNvPr>
            <p:cNvSpPr txBox="1"/>
            <p:nvPr/>
          </p:nvSpPr>
          <p:spPr>
            <a:xfrm>
              <a:off x="5960555" y="3851766"/>
              <a:ext cx="880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i="1" dirty="0">
                  <a:solidFill>
                    <a:schemeClr val="bg1"/>
                  </a:solidFill>
                </a:rPr>
                <a:t>Images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FE68A919-7621-8D05-9D63-49ED563F8D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93813" y="2074322"/>
            <a:ext cx="5362385" cy="1278993"/>
          </a:xfrm>
          <a:prstGeom prst="rect">
            <a:avLst/>
          </a:prstGeom>
        </p:spPr>
      </p:pic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CCB8CEE4-7654-0911-5BF6-C54FB413045F}"/>
              </a:ext>
            </a:extLst>
          </p:cNvPr>
          <p:cNvCxnSpPr>
            <a:stCxn id="21" idx="3"/>
            <a:endCxn id="26" idx="1"/>
          </p:cNvCxnSpPr>
          <p:nvPr/>
        </p:nvCxnSpPr>
        <p:spPr>
          <a:xfrm flipV="1">
            <a:off x="5991752" y="2713819"/>
            <a:ext cx="602061" cy="902545"/>
          </a:xfrm>
          <a:prstGeom prst="bentConnector3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picture containing text&#10;&#10;Description automatically generated">
            <a:extLst>
              <a:ext uri="{FF2B5EF4-FFF2-40B4-BE49-F238E27FC236}">
                <a16:creationId xmlns:a16="http://schemas.microsoft.com/office/drawing/2014/main" id="{54AF2358-0162-E8A5-EFFC-FF367B169B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058" y="4394416"/>
            <a:ext cx="5718883" cy="1416507"/>
          </a:xfrm>
          <a:prstGeom prst="rect">
            <a:avLst/>
          </a:prstGeom>
        </p:spPr>
      </p:pic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E7348279-3C23-E035-EE26-99A232869A3C}"/>
              </a:ext>
            </a:extLst>
          </p:cNvPr>
          <p:cNvCxnSpPr>
            <a:cxnSpLocks/>
            <a:endCxn id="30" idx="0"/>
          </p:cNvCxnSpPr>
          <p:nvPr/>
        </p:nvCxnSpPr>
        <p:spPr>
          <a:xfrm>
            <a:off x="6024444" y="4129198"/>
            <a:ext cx="3115056" cy="265218"/>
          </a:xfrm>
          <a:prstGeom prst="bentConnector2">
            <a:avLst/>
          </a:prstGeom>
          <a:ln w="38100">
            <a:solidFill>
              <a:schemeClr val="accent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823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0" name="Graphic 6" descr="Panneau de signalisation avec un remplissage uni">
            <a:extLst>
              <a:ext uri="{FF2B5EF4-FFF2-40B4-BE49-F238E27FC236}">
                <a16:creationId xmlns:a16="http://schemas.microsoft.com/office/drawing/2014/main" id="{000EACB6-C1B3-8E88-A24E-B6B3CC46F2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1" name="Titre 3">
            <a:extLst>
              <a:ext uri="{FF2B5EF4-FFF2-40B4-BE49-F238E27FC236}">
                <a16:creationId xmlns:a16="http://schemas.microsoft.com/office/drawing/2014/main" id="{8F5EF372-9794-C5AB-BB8F-D902A6A0A2E4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Méthodologie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600" smtClean="0"/>
              <a:t>5</a:t>
            </a:fld>
            <a:endParaRPr lang="fr-FR" sz="1600" dirty="0"/>
          </a:p>
        </p:txBody>
      </p:sp>
      <p:pic>
        <p:nvPicPr>
          <p:cNvPr id="3" name="Picture 2" descr="Data Schema">
            <a:extLst>
              <a:ext uri="{FF2B5EF4-FFF2-40B4-BE49-F238E27FC236}">
                <a16:creationId xmlns:a16="http://schemas.microsoft.com/office/drawing/2014/main" id="{9600BFC8-551C-B8F4-A6C8-E58FB8F59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403" y="3195533"/>
            <a:ext cx="384745" cy="227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230" y="3119514"/>
            <a:ext cx="2229291" cy="1272769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503" y="3032938"/>
            <a:ext cx="1325563" cy="1325563"/>
          </a:xfrm>
          <a:prstGeom prst="rect">
            <a:avLst/>
          </a:prstGeom>
        </p:spPr>
      </p:pic>
      <p:sp>
        <p:nvSpPr>
          <p:cNvPr id="22" name="Flowchart: Manual Operation 21">
            <a:extLst>
              <a:ext uri="{FF2B5EF4-FFF2-40B4-BE49-F238E27FC236}">
                <a16:creationId xmlns:a16="http://schemas.microsoft.com/office/drawing/2014/main" id="{E334A8D5-AB31-6CAB-E060-AD2B5C96D985}"/>
              </a:ext>
            </a:extLst>
          </p:cNvPr>
          <p:cNvSpPr/>
          <p:nvPr/>
        </p:nvSpPr>
        <p:spPr>
          <a:xfrm>
            <a:off x="3051536" y="1504416"/>
            <a:ext cx="6482080" cy="1120791"/>
          </a:xfrm>
          <a:prstGeom prst="flowChartManualOperation">
            <a:avLst/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FR" sz="2400" dirty="0">
                <a:solidFill>
                  <a:schemeClr val="tx1"/>
                </a:solidFill>
              </a:rPr>
              <a:t> Prétraitements</a:t>
            </a:r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19" name="Graphic 18" descr="Arrow circle with solid fill">
            <a:extLst>
              <a:ext uri="{FF2B5EF4-FFF2-40B4-BE49-F238E27FC236}">
                <a16:creationId xmlns:a16="http://schemas.microsoft.com/office/drawing/2014/main" id="{D18D0685-58AF-2BE7-2D37-CB44DEC10A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14913" y="1948521"/>
            <a:ext cx="692397" cy="637429"/>
          </a:xfrm>
          <a:prstGeom prst="rect">
            <a:avLst/>
          </a:prstGeom>
        </p:spPr>
      </p:pic>
      <p:sp>
        <p:nvSpPr>
          <p:cNvPr id="25" name="Flowchart: Manual Operation 24">
            <a:extLst>
              <a:ext uri="{FF2B5EF4-FFF2-40B4-BE49-F238E27FC236}">
                <a16:creationId xmlns:a16="http://schemas.microsoft.com/office/drawing/2014/main" id="{4708F9FB-F28B-E998-370F-02A240F87606}"/>
              </a:ext>
            </a:extLst>
          </p:cNvPr>
          <p:cNvSpPr/>
          <p:nvPr/>
        </p:nvSpPr>
        <p:spPr>
          <a:xfrm>
            <a:off x="4397495" y="2833036"/>
            <a:ext cx="3852005" cy="896466"/>
          </a:xfrm>
          <a:prstGeom prst="flowChartManualOperation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r-FR" sz="2000" dirty="0">
                <a:solidFill>
                  <a:schemeClr val="tx1"/>
                </a:solidFill>
              </a:rPr>
              <a:t>     </a:t>
            </a:r>
            <a:r>
              <a:rPr lang="fr-FR" dirty="0">
                <a:solidFill>
                  <a:schemeClr val="tx1"/>
                </a:solidFill>
              </a:rPr>
              <a:t>Extraction Features</a:t>
            </a:r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28" name="Graphic 27" descr="Back with solid fill">
            <a:extLst>
              <a:ext uri="{FF2B5EF4-FFF2-40B4-BE49-F238E27FC236}">
                <a16:creationId xmlns:a16="http://schemas.microsoft.com/office/drawing/2014/main" id="{8A31B486-FEEB-AB44-4A95-A755CD82C5F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124857" y="3133646"/>
            <a:ext cx="501146" cy="501146"/>
          </a:xfrm>
          <a:prstGeom prst="rect">
            <a:avLst/>
          </a:prstGeom>
        </p:spPr>
      </p:pic>
      <p:sp>
        <p:nvSpPr>
          <p:cNvPr id="29" name="Flowchart: Manual Operation 28">
            <a:extLst>
              <a:ext uri="{FF2B5EF4-FFF2-40B4-BE49-F238E27FC236}">
                <a16:creationId xmlns:a16="http://schemas.microsoft.com/office/drawing/2014/main" id="{02817555-2672-EBE4-0049-27CA9BFBD27B}"/>
              </a:ext>
            </a:extLst>
          </p:cNvPr>
          <p:cNvSpPr/>
          <p:nvPr/>
        </p:nvSpPr>
        <p:spPr>
          <a:xfrm>
            <a:off x="5050062" y="3935402"/>
            <a:ext cx="2644906" cy="790332"/>
          </a:xfrm>
          <a:prstGeom prst="flowChartManualOperation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fr-FR" sz="2000" dirty="0">
                <a:solidFill>
                  <a:schemeClr val="tx1"/>
                </a:solidFill>
              </a:rPr>
              <a:t>Visualisation</a:t>
            </a:r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31" name="Graphic 30" descr="Illustrator with solid fill">
            <a:extLst>
              <a:ext uri="{FF2B5EF4-FFF2-40B4-BE49-F238E27FC236}">
                <a16:creationId xmlns:a16="http://schemas.microsoft.com/office/drawing/2014/main" id="{8B3C4E65-6697-D081-7C31-9034629AF8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132511" y="4268534"/>
            <a:ext cx="457200" cy="457200"/>
          </a:xfrm>
          <a:prstGeom prst="rect">
            <a:avLst/>
          </a:prstGeom>
        </p:spPr>
      </p:pic>
      <p:pic>
        <p:nvPicPr>
          <p:cNvPr id="33" name="Picture 32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DFEFF918-6D1A-0587-643F-1D0C715F9CD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492" y="5301292"/>
            <a:ext cx="1489235" cy="1166268"/>
          </a:xfrm>
          <a:prstGeom prst="rect">
            <a:avLst/>
          </a:prstGeom>
        </p:spPr>
      </p:pic>
      <p:sp>
        <p:nvSpPr>
          <p:cNvPr id="34" name="Flowchart: Manual Operation 33">
            <a:extLst>
              <a:ext uri="{FF2B5EF4-FFF2-40B4-BE49-F238E27FC236}">
                <a16:creationId xmlns:a16="http://schemas.microsoft.com/office/drawing/2014/main" id="{28BBFEAC-4157-4A8F-C929-FA1CCE88F7E4}"/>
              </a:ext>
            </a:extLst>
          </p:cNvPr>
          <p:cNvSpPr/>
          <p:nvPr/>
        </p:nvSpPr>
        <p:spPr>
          <a:xfrm>
            <a:off x="5528936" y="4905172"/>
            <a:ext cx="1664348" cy="361295"/>
          </a:xfrm>
          <a:prstGeom prst="flowChartManualOperation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fr-FR" sz="1400" dirty="0">
                <a:solidFill>
                  <a:schemeClr val="tx1"/>
                </a:solidFill>
              </a:rPr>
              <a:t>Clustering</a:t>
            </a:r>
            <a:endParaRPr lang="fr-FR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0028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0" name="Graphic 6" descr="Panneau de signalisation avec un remplissage uni">
            <a:extLst>
              <a:ext uri="{FF2B5EF4-FFF2-40B4-BE49-F238E27FC236}">
                <a16:creationId xmlns:a16="http://schemas.microsoft.com/office/drawing/2014/main" id="{000EACB6-C1B3-8E88-A24E-B6B3CC46F2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1" name="Titre 3">
            <a:extLst>
              <a:ext uri="{FF2B5EF4-FFF2-40B4-BE49-F238E27FC236}">
                <a16:creationId xmlns:a16="http://schemas.microsoft.com/office/drawing/2014/main" id="{8F5EF372-9794-C5AB-BB8F-D902A6A0A2E4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Méthodologie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600" smtClean="0"/>
              <a:t>6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05" y="1347695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6605" y="1262149"/>
            <a:ext cx="1024446" cy="1024446"/>
          </a:xfrm>
          <a:prstGeom prst="rect">
            <a:avLst/>
          </a:prstGeom>
        </p:spPr>
      </p:pic>
      <p:pic>
        <p:nvPicPr>
          <p:cNvPr id="19" name="Graphic 18" descr="Arrow circle with solid fill">
            <a:extLst>
              <a:ext uri="{FF2B5EF4-FFF2-40B4-BE49-F238E27FC236}">
                <a16:creationId xmlns:a16="http://schemas.microsoft.com/office/drawing/2014/main" id="{D18D0685-58AF-2BE7-2D37-CB44DEC10A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45718" y="1481056"/>
            <a:ext cx="692397" cy="637429"/>
          </a:xfrm>
          <a:prstGeom prst="rect">
            <a:avLst/>
          </a:prstGeom>
        </p:spPr>
      </p:pic>
      <p:pic>
        <p:nvPicPr>
          <p:cNvPr id="28" name="Graphic 27" descr="Back with solid fill">
            <a:extLst>
              <a:ext uri="{FF2B5EF4-FFF2-40B4-BE49-F238E27FC236}">
                <a16:creationId xmlns:a16="http://schemas.microsoft.com/office/drawing/2014/main" id="{8A31B486-FEEB-AB44-4A95-A755CD82C5F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93408" y="2996014"/>
            <a:ext cx="501146" cy="501146"/>
          </a:xfrm>
          <a:prstGeom prst="rect">
            <a:avLst/>
          </a:prstGeom>
        </p:spPr>
      </p:pic>
      <p:pic>
        <p:nvPicPr>
          <p:cNvPr id="31" name="Graphic 30" descr="Illustrator with solid fill">
            <a:extLst>
              <a:ext uri="{FF2B5EF4-FFF2-40B4-BE49-F238E27FC236}">
                <a16:creationId xmlns:a16="http://schemas.microsoft.com/office/drawing/2014/main" id="{8B3C4E65-6697-D081-7C31-9034629AF8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375408" y="4541777"/>
            <a:ext cx="457200" cy="457200"/>
          </a:xfrm>
          <a:prstGeom prst="rect">
            <a:avLst/>
          </a:prstGeom>
        </p:spPr>
      </p:pic>
      <p:pic>
        <p:nvPicPr>
          <p:cNvPr id="33" name="Picture 32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DFEFF918-6D1A-0587-643F-1D0C715F9CD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212" y="5736894"/>
            <a:ext cx="868323" cy="6800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0E66ED-BFB6-6A10-AAAA-159BEB61ACBE}"/>
              </a:ext>
            </a:extLst>
          </p:cNvPr>
          <p:cNvSpPr txBox="1"/>
          <p:nvPr/>
        </p:nvSpPr>
        <p:spPr>
          <a:xfrm>
            <a:off x="3040783" y="163685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solidFill>
                  <a:schemeClr val="tx1"/>
                </a:solidFill>
              </a:rPr>
              <a:t>Prétraitements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17F2C9-424A-FC6A-EA80-3BC2B919F49B}"/>
              </a:ext>
            </a:extLst>
          </p:cNvPr>
          <p:cNvSpPr txBox="1"/>
          <p:nvPr/>
        </p:nvSpPr>
        <p:spPr>
          <a:xfrm>
            <a:off x="2846025" y="3017366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chemeClr val="tx1"/>
                </a:solidFill>
              </a:rPr>
              <a:t> </a:t>
            </a:r>
            <a:r>
              <a:rPr lang="fr-FR" dirty="0">
                <a:solidFill>
                  <a:schemeClr val="tx1"/>
                </a:solidFill>
              </a:rPr>
              <a:t>Extraction Features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D8BCE7-A9C3-43F9-DF65-8DD163F468EE}"/>
              </a:ext>
            </a:extLst>
          </p:cNvPr>
          <p:cNvSpPr txBox="1"/>
          <p:nvPr/>
        </p:nvSpPr>
        <p:spPr>
          <a:xfrm>
            <a:off x="2976699" y="45811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solidFill>
                  <a:schemeClr val="tx1"/>
                </a:solidFill>
              </a:rPr>
              <a:t>Visualisation</a:t>
            </a:r>
            <a:endParaRPr lang="fr-FR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D9E40C-1C59-003F-2E1E-CC891C5CA398}"/>
              </a:ext>
            </a:extLst>
          </p:cNvPr>
          <p:cNvSpPr txBox="1"/>
          <p:nvPr/>
        </p:nvSpPr>
        <p:spPr>
          <a:xfrm>
            <a:off x="8396935" y="1445071"/>
            <a:ext cx="1003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Tokenisation </a:t>
            </a:r>
          </a:p>
          <a:p>
            <a:r>
              <a:rPr lang="fr-FR" sz="1200" dirty="0" err="1"/>
              <a:t>StopWords</a:t>
            </a:r>
            <a:endParaRPr lang="fr-FR" sz="1200" dirty="0"/>
          </a:p>
          <a:p>
            <a:r>
              <a:rPr lang="fr-FR" sz="1200" dirty="0"/>
              <a:t>Ponctuations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DD999D-0E27-1CA1-F278-F4FB52C95AFB}"/>
              </a:ext>
            </a:extLst>
          </p:cNvPr>
          <p:cNvSpPr txBox="1"/>
          <p:nvPr/>
        </p:nvSpPr>
        <p:spPr>
          <a:xfrm>
            <a:off x="6807725" y="5869510"/>
            <a:ext cx="2047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Clustering : </a:t>
            </a:r>
            <a:r>
              <a:rPr lang="fr-FR" dirty="0" err="1"/>
              <a:t>KMeans</a:t>
            </a:r>
            <a:endParaRPr lang="fr-FR" dirty="0"/>
          </a:p>
        </p:txBody>
      </p:sp>
      <p:pic>
        <p:nvPicPr>
          <p:cNvPr id="2050" name="Picture 2" descr="Introduction to NLTK library in Python | by Uzair Adamjee | Python in Plain  English">
            <a:extLst>
              <a:ext uri="{FF2B5EF4-FFF2-40B4-BE49-F238E27FC236}">
                <a16:creationId xmlns:a16="http://schemas.microsoft.com/office/drawing/2014/main" id="{6BC6D4D1-6A63-8089-1DAD-C7D17B423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0343" y="1505384"/>
            <a:ext cx="630367" cy="68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4EFB2622-54C0-6A4A-BDC5-C9F80B1EB08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68" y="1510281"/>
            <a:ext cx="518922" cy="63792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C4EE697-7E3F-3F37-71C7-4CC5CBE58FF3}"/>
              </a:ext>
            </a:extLst>
          </p:cNvPr>
          <p:cNvSpPr txBox="1"/>
          <p:nvPr/>
        </p:nvSpPr>
        <p:spPr>
          <a:xfrm>
            <a:off x="7089423" y="16171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+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FC2F4AD-F77B-C221-D5AA-D4669DB0DF28}"/>
              </a:ext>
            </a:extLst>
          </p:cNvPr>
          <p:cNvSpPr txBox="1"/>
          <p:nvPr/>
        </p:nvSpPr>
        <p:spPr>
          <a:xfrm>
            <a:off x="9729782" y="1529290"/>
            <a:ext cx="11131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Alpha </a:t>
            </a:r>
            <a:r>
              <a:rPr lang="fr-FR" sz="1200" dirty="0" err="1"/>
              <a:t>numeric</a:t>
            </a:r>
            <a:endParaRPr lang="fr-FR" sz="1200" dirty="0"/>
          </a:p>
          <a:p>
            <a:r>
              <a:rPr lang="fr-FR" sz="1200" dirty="0"/>
              <a:t>Lemmatisation</a:t>
            </a:r>
          </a:p>
          <a:p>
            <a:endParaRPr lang="fr-FR" sz="1200" dirty="0"/>
          </a:p>
        </p:txBody>
      </p:sp>
      <p:pic>
        <p:nvPicPr>
          <p:cNvPr id="42" name="Picture 41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0538B0D8-5335-1AE3-FE0B-25AA1F08FD4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806" y="2770836"/>
            <a:ext cx="1541762" cy="1052185"/>
          </a:xfrm>
          <a:prstGeom prst="rect">
            <a:avLst/>
          </a:prstGeom>
        </p:spPr>
      </p:pic>
      <p:pic>
        <p:nvPicPr>
          <p:cNvPr id="2056" name="Picture 8" descr="Cover image for Rust Keyword Extraction: Creating the TF-IDF algorithm from scratch">
            <a:extLst>
              <a:ext uri="{FF2B5EF4-FFF2-40B4-BE49-F238E27FC236}">
                <a16:creationId xmlns:a16="http://schemas.microsoft.com/office/drawing/2014/main" id="{DA03B926-751E-D79D-A94D-CFD465BD0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3757" y="2916013"/>
            <a:ext cx="1681031" cy="706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he Little Book of LDA">
            <a:extLst>
              <a:ext uri="{FF2B5EF4-FFF2-40B4-BE49-F238E27FC236}">
                <a16:creationId xmlns:a16="http://schemas.microsoft.com/office/drawing/2014/main" id="{9944362A-105F-A86E-DEFF-26C2DBC77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236" y="2813409"/>
            <a:ext cx="1470599" cy="978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BB5D59C8-C696-FDB2-2636-DB3BDEAC1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224" y="4272838"/>
            <a:ext cx="1491477" cy="111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D110E12E-E630-2972-67F2-DBE0022FA76C}"/>
              </a:ext>
            </a:extLst>
          </p:cNvPr>
          <p:cNvSpPr txBox="1"/>
          <p:nvPr/>
        </p:nvSpPr>
        <p:spPr>
          <a:xfrm>
            <a:off x="6928769" y="4648494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ACP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3A7A3A-F145-3CE8-C041-2D81B82740DA}"/>
              </a:ext>
            </a:extLst>
          </p:cNvPr>
          <p:cNvSpPr txBox="1"/>
          <p:nvPr/>
        </p:nvSpPr>
        <p:spPr>
          <a:xfrm>
            <a:off x="9733219" y="4637312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T-SNE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B93CA48-5F50-6628-273D-E5DEAC4F334C}"/>
              </a:ext>
            </a:extLst>
          </p:cNvPr>
          <p:cNvSpPr/>
          <p:nvPr/>
        </p:nvSpPr>
        <p:spPr>
          <a:xfrm>
            <a:off x="2162818" y="4237709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84A867D-5352-E1C6-F8F0-E4A383C5C27D}"/>
              </a:ext>
            </a:extLst>
          </p:cNvPr>
          <p:cNvSpPr/>
          <p:nvPr/>
        </p:nvSpPr>
        <p:spPr>
          <a:xfrm>
            <a:off x="2162818" y="2693838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DA045F-BF08-B2F4-BF65-CB362F170628}"/>
              </a:ext>
            </a:extLst>
          </p:cNvPr>
          <p:cNvSpPr/>
          <p:nvPr/>
        </p:nvSpPr>
        <p:spPr>
          <a:xfrm>
            <a:off x="2162818" y="1240953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9" name="Picture 4" descr="OpenCV — Wikipédia">
            <a:extLst>
              <a:ext uri="{FF2B5EF4-FFF2-40B4-BE49-F238E27FC236}">
                <a16:creationId xmlns:a16="http://schemas.microsoft.com/office/drawing/2014/main" id="{6B347E62-F28B-283F-3F97-03C454161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3428" y="1538454"/>
            <a:ext cx="502570" cy="619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263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0" name="Graphic 6" descr="Panneau de signalisation avec un remplissage uni">
            <a:extLst>
              <a:ext uri="{FF2B5EF4-FFF2-40B4-BE49-F238E27FC236}">
                <a16:creationId xmlns:a16="http://schemas.microsoft.com/office/drawing/2014/main" id="{000EACB6-C1B3-8E88-A24E-B6B3CC46F2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1" name="Titre 3">
            <a:extLst>
              <a:ext uri="{FF2B5EF4-FFF2-40B4-BE49-F238E27FC236}">
                <a16:creationId xmlns:a16="http://schemas.microsoft.com/office/drawing/2014/main" id="{8F5EF372-9794-C5AB-BB8F-D902A6A0A2E4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Méthodologie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600" smtClean="0"/>
              <a:t>7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7594" y="1254177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06" y="1232243"/>
            <a:ext cx="1024446" cy="1024446"/>
          </a:xfrm>
          <a:prstGeom prst="rect">
            <a:avLst/>
          </a:prstGeom>
        </p:spPr>
      </p:pic>
      <p:pic>
        <p:nvPicPr>
          <p:cNvPr id="19" name="Graphic 18" descr="Arrow circle with solid fill">
            <a:extLst>
              <a:ext uri="{FF2B5EF4-FFF2-40B4-BE49-F238E27FC236}">
                <a16:creationId xmlns:a16="http://schemas.microsoft.com/office/drawing/2014/main" id="{D18D0685-58AF-2BE7-2D37-CB44DEC10A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45718" y="1481056"/>
            <a:ext cx="692397" cy="637429"/>
          </a:xfrm>
          <a:prstGeom prst="rect">
            <a:avLst/>
          </a:prstGeom>
        </p:spPr>
      </p:pic>
      <p:pic>
        <p:nvPicPr>
          <p:cNvPr id="28" name="Graphic 27" descr="Back with solid fill">
            <a:extLst>
              <a:ext uri="{FF2B5EF4-FFF2-40B4-BE49-F238E27FC236}">
                <a16:creationId xmlns:a16="http://schemas.microsoft.com/office/drawing/2014/main" id="{8A31B486-FEEB-AB44-4A95-A755CD82C5F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93408" y="2996014"/>
            <a:ext cx="501146" cy="501146"/>
          </a:xfrm>
          <a:prstGeom prst="rect">
            <a:avLst/>
          </a:prstGeom>
        </p:spPr>
      </p:pic>
      <p:pic>
        <p:nvPicPr>
          <p:cNvPr id="31" name="Graphic 30" descr="Illustrator with solid fill">
            <a:extLst>
              <a:ext uri="{FF2B5EF4-FFF2-40B4-BE49-F238E27FC236}">
                <a16:creationId xmlns:a16="http://schemas.microsoft.com/office/drawing/2014/main" id="{8B3C4E65-6697-D081-7C31-9034629AF8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375408" y="4541777"/>
            <a:ext cx="457200" cy="457200"/>
          </a:xfrm>
          <a:prstGeom prst="rect">
            <a:avLst/>
          </a:prstGeom>
        </p:spPr>
      </p:pic>
      <p:pic>
        <p:nvPicPr>
          <p:cNvPr id="33" name="Picture 32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DFEFF918-6D1A-0587-643F-1D0C715F9CD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212" y="5736894"/>
            <a:ext cx="868323" cy="6800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0E66ED-BFB6-6A10-AAAA-159BEB61ACBE}"/>
              </a:ext>
            </a:extLst>
          </p:cNvPr>
          <p:cNvSpPr txBox="1"/>
          <p:nvPr/>
        </p:nvSpPr>
        <p:spPr>
          <a:xfrm>
            <a:off x="3040783" y="163685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solidFill>
                  <a:schemeClr val="tx1"/>
                </a:solidFill>
              </a:rPr>
              <a:t>Prétraitements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17F2C9-424A-FC6A-EA80-3BC2B919F49B}"/>
              </a:ext>
            </a:extLst>
          </p:cNvPr>
          <p:cNvSpPr txBox="1"/>
          <p:nvPr/>
        </p:nvSpPr>
        <p:spPr>
          <a:xfrm>
            <a:off x="2846025" y="3017366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chemeClr val="tx1"/>
                </a:solidFill>
              </a:rPr>
              <a:t> </a:t>
            </a:r>
            <a:r>
              <a:rPr lang="fr-FR" dirty="0">
                <a:solidFill>
                  <a:schemeClr val="tx1"/>
                </a:solidFill>
              </a:rPr>
              <a:t>Extraction Features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D8BCE7-A9C3-43F9-DF65-8DD163F468EE}"/>
              </a:ext>
            </a:extLst>
          </p:cNvPr>
          <p:cNvSpPr txBox="1"/>
          <p:nvPr/>
        </p:nvSpPr>
        <p:spPr>
          <a:xfrm>
            <a:off x="2976699" y="45811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solidFill>
                  <a:schemeClr val="tx1"/>
                </a:solidFill>
              </a:rPr>
              <a:t>Visualisation</a:t>
            </a:r>
            <a:endParaRPr lang="fr-FR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D9E40C-1C59-003F-2E1E-CC891C5CA398}"/>
              </a:ext>
            </a:extLst>
          </p:cNvPr>
          <p:cNvSpPr txBox="1"/>
          <p:nvPr/>
        </p:nvSpPr>
        <p:spPr>
          <a:xfrm>
            <a:off x="8396935" y="1445071"/>
            <a:ext cx="1273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/>
              <a:t>Resizing</a:t>
            </a:r>
            <a:endParaRPr lang="fr-FR" sz="1200" dirty="0"/>
          </a:p>
          <a:p>
            <a:r>
              <a:rPr lang="fr-FR" sz="1200" dirty="0" err="1"/>
              <a:t>Reshape</a:t>
            </a:r>
            <a:endParaRPr lang="fr-FR" sz="1200" dirty="0"/>
          </a:p>
          <a:p>
            <a:r>
              <a:rPr lang="fr-FR" sz="1200" dirty="0" err="1"/>
              <a:t>Preprocess_input</a:t>
            </a:r>
            <a:endParaRPr lang="fr-FR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DD999D-0E27-1CA1-F278-F4FB52C95AFB}"/>
              </a:ext>
            </a:extLst>
          </p:cNvPr>
          <p:cNvSpPr txBox="1"/>
          <p:nvPr/>
        </p:nvSpPr>
        <p:spPr>
          <a:xfrm>
            <a:off x="6807725" y="5869510"/>
            <a:ext cx="246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Classification supervisée</a:t>
            </a:r>
          </a:p>
        </p:txBody>
      </p:sp>
      <p:pic>
        <p:nvPicPr>
          <p:cNvPr id="2050" name="Picture 2" descr="Introduction to NLTK library in Python | by Uzair Adamjee | Python in Plain  English">
            <a:extLst>
              <a:ext uri="{FF2B5EF4-FFF2-40B4-BE49-F238E27FC236}">
                <a16:creationId xmlns:a16="http://schemas.microsoft.com/office/drawing/2014/main" id="{6BC6D4D1-6A63-8089-1DAD-C7D17B423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5777" y="2229149"/>
            <a:ext cx="630367" cy="68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4EFB2622-54C0-6A4A-BDC5-C9F80B1EB08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68" y="1510281"/>
            <a:ext cx="518922" cy="63792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C4EE697-7E3F-3F37-71C7-4CC5CBE58FF3}"/>
              </a:ext>
            </a:extLst>
          </p:cNvPr>
          <p:cNvSpPr txBox="1"/>
          <p:nvPr/>
        </p:nvSpPr>
        <p:spPr>
          <a:xfrm>
            <a:off x="7089423" y="16171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+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BB5D59C8-C696-FDB2-2636-DB3BDEAC1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224" y="4272838"/>
            <a:ext cx="1491477" cy="111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D110E12E-E630-2972-67F2-DBE0022FA76C}"/>
              </a:ext>
            </a:extLst>
          </p:cNvPr>
          <p:cNvSpPr txBox="1"/>
          <p:nvPr/>
        </p:nvSpPr>
        <p:spPr>
          <a:xfrm>
            <a:off x="6928769" y="4648494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ACP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3A7A3A-F145-3CE8-C041-2D81B82740DA}"/>
              </a:ext>
            </a:extLst>
          </p:cNvPr>
          <p:cNvSpPr txBox="1"/>
          <p:nvPr/>
        </p:nvSpPr>
        <p:spPr>
          <a:xfrm>
            <a:off x="9733219" y="4637312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T-SNE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B93CA48-5F50-6628-273D-E5DEAC4F334C}"/>
              </a:ext>
            </a:extLst>
          </p:cNvPr>
          <p:cNvSpPr/>
          <p:nvPr/>
        </p:nvSpPr>
        <p:spPr>
          <a:xfrm>
            <a:off x="2162818" y="4237709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84A867D-5352-E1C6-F8F0-E4A383C5C27D}"/>
              </a:ext>
            </a:extLst>
          </p:cNvPr>
          <p:cNvSpPr/>
          <p:nvPr/>
        </p:nvSpPr>
        <p:spPr>
          <a:xfrm>
            <a:off x="2162818" y="2693838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DA045F-BF08-B2F4-BF65-CB362F170628}"/>
              </a:ext>
            </a:extLst>
          </p:cNvPr>
          <p:cNvSpPr/>
          <p:nvPr/>
        </p:nvSpPr>
        <p:spPr>
          <a:xfrm>
            <a:off x="2162818" y="1240953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9" name="Picture 4" descr="OpenCV — Wikipédia">
            <a:extLst>
              <a:ext uri="{FF2B5EF4-FFF2-40B4-BE49-F238E27FC236}">
                <a16:creationId xmlns:a16="http://schemas.microsoft.com/office/drawing/2014/main" id="{6B347E62-F28B-283F-3F97-03C454161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348" y="1556544"/>
            <a:ext cx="502570" cy="619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5242F181-6FD9-25FD-B6E8-AA028C66716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338" y="1555545"/>
            <a:ext cx="549459" cy="587927"/>
          </a:xfrm>
          <a:prstGeom prst="rect">
            <a:avLst/>
          </a:prstGeom>
        </p:spPr>
      </p:pic>
      <p:pic>
        <p:nvPicPr>
          <p:cNvPr id="22" name="Picture 21" descr="Logo, icon&#10;&#10;Description automatically generated">
            <a:extLst>
              <a:ext uri="{FF2B5EF4-FFF2-40B4-BE49-F238E27FC236}">
                <a16:creationId xmlns:a16="http://schemas.microsoft.com/office/drawing/2014/main" id="{508EAA32-5016-06D2-CBD0-3B8FA40527F4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037" y="1141645"/>
            <a:ext cx="1429389" cy="142938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C7AD9B7-5F3E-599D-B63C-2CB2EA3A6B2C}"/>
              </a:ext>
            </a:extLst>
          </p:cNvPr>
          <p:cNvSpPr txBox="1"/>
          <p:nvPr/>
        </p:nvSpPr>
        <p:spPr>
          <a:xfrm>
            <a:off x="6397386" y="2986804"/>
            <a:ext cx="14923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Bag of Images</a:t>
            </a:r>
          </a:p>
          <a:p>
            <a:pPr algn="ctr"/>
            <a:r>
              <a:rPr lang="fr-FR" b="1" dirty="0"/>
              <a:t>SIFT</a:t>
            </a:r>
          </a:p>
        </p:txBody>
      </p:sp>
      <p:pic>
        <p:nvPicPr>
          <p:cNvPr id="25" name="Picture 24" descr="Background pattern&#10;&#10;Description automatically generated">
            <a:extLst>
              <a:ext uri="{FF2B5EF4-FFF2-40B4-BE49-F238E27FC236}">
                <a16:creationId xmlns:a16="http://schemas.microsoft.com/office/drawing/2014/main" id="{4ACB5237-5B2C-4E82-AD83-027749E9C81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3496" y="2877032"/>
            <a:ext cx="891328" cy="78946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0887ED9-4670-B6CC-8C7D-187BCC9C0E41}"/>
              </a:ext>
            </a:extLst>
          </p:cNvPr>
          <p:cNvSpPr txBox="1"/>
          <p:nvPr/>
        </p:nvSpPr>
        <p:spPr>
          <a:xfrm>
            <a:off x="10265462" y="3104623"/>
            <a:ext cx="839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VGG16</a:t>
            </a:r>
          </a:p>
        </p:txBody>
      </p:sp>
    </p:spTree>
    <p:extLst>
      <p:ext uri="{BB962C8B-B14F-4D97-AF65-F5344CB8AC3E}">
        <p14:creationId xmlns:p14="http://schemas.microsoft.com/office/powerpoint/2010/main" val="1540789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600" smtClean="0"/>
              <a:t>8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05" y="1347695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6605" y="1262149"/>
            <a:ext cx="1024446" cy="1024446"/>
          </a:xfrm>
          <a:prstGeom prst="rect">
            <a:avLst/>
          </a:prstGeom>
        </p:spPr>
      </p:pic>
      <p:pic>
        <p:nvPicPr>
          <p:cNvPr id="28" name="Graphic 27" descr="Back with solid fill">
            <a:extLst>
              <a:ext uri="{FF2B5EF4-FFF2-40B4-BE49-F238E27FC236}">
                <a16:creationId xmlns:a16="http://schemas.microsoft.com/office/drawing/2014/main" id="{8A31B486-FEEB-AB44-4A95-A755CD82C5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93408" y="1482879"/>
            <a:ext cx="501146" cy="5011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17F2C9-424A-FC6A-EA80-3BC2B919F49B}"/>
              </a:ext>
            </a:extLst>
          </p:cNvPr>
          <p:cNvSpPr txBox="1"/>
          <p:nvPr/>
        </p:nvSpPr>
        <p:spPr>
          <a:xfrm>
            <a:off x="2846025" y="1504231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chemeClr val="tx1"/>
                </a:solidFill>
              </a:rPr>
              <a:t> </a:t>
            </a:r>
            <a:r>
              <a:rPr lang="fr-FR" dirty="0">
                <a:solidFill>
                  <a:schemeClr val="tx1"/>
                </a:solidFill>
              </a:rPr>
              <a:t>Extraction Features</a:t>
            </a:r>
            <a:endParaRPr lang="fr-FR" dirty="0"/>
          </a:p>
        </p:txBody>
      </p:sp>
      <p:pic>
        <p:nvPicPr>
          <p:cNvPr id="42" name="Picture 41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0538B0D8-5335-1AE3-FE0B-25AA1F08FD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806" y="1257701"/>
            <a:ext cx="1541762" cy="1052185"/>
          </a:xfrm>
          <a:prstGeom prst="rect">
            <a:avLst/>
          </a:prstGeom>
        </p:spPr>
      </p:pic>
      <p:pic>
        <p:nvPicPr>
          <p:cNvPr id="2056" name="Picture 8" descr="Cover image for Rust Keyword Extraction: Creating the TF-IDF algorithm from scratch">
            <a:extLst>
              <a:ext uri="{FF2B5EF4-FFF2-40B4-BE49-F238E27FC236}">
                <a16:creationId xmlns:a16="http://schemas.microsoft.com/office/drawing/2014/main" id="{DA03B926-751E-D79D-A94D-CFD465BD0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3757" y="1402878"/>
            <a:ext cx="1681031" cy="706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he Little Book of LDA">
            <a:extLst>
              <a:ext uri="{FF2B5EF4-FFF2-40B4-BE49-F238E27FC236}">
                <a16:creationId xmlns:a16="http://schemas.microsoft.com/office/drawing/2014/main" id="{9944362A-105F-A86E-DEFF-26C2DBC77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236" y="1300274"/>
            <a:ext cx="1470599" cy="978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484A867D-5352-E1C6-F8F0-E4A383C5C27D}"/>
              </a:ext>
            </a:extLst>
          </p:cNvPr>
          <p:cNvSpPr/>
          <p:nvPr/>
        </p:nvSpPr>
        <p:spPr>
          <a:xfrm>
            <a:off x="2162818" y="1180703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9" name="Picture 4" descr="OpenCV — Wikipédia">
            <a:extLst>
              <a:ext uri="{FF2B5EF4-FFF2-40B4-BE49-F238E27FC236}">
                <a16:creationId xmlns:a16="http://schemas.microsoft.com/office/drawing/2014/main" id="{6B347E62-F28B-283F-3F97-03C454161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3428" y="1538454"/>
            <a:ext cx="502570" cy="619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Graphic 6" descr="Bad Inventory with solid fill">
            <a:extLst>
              <a:ext uri="{FF2B5EF4-FFF2-40B4-BE49-F238E27FC236}">
                <a16:creationId xmlns:a16="http://schemas.microsoft.com/office/drawing/2014/main" id="{787EA12E-1F8D-0056-19C0-9B44A3A99DA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4" name="Titre 3">
            <a:extLst>
              <a:ext uri="{FF2B5EF4-FFF2-40B4-BE49-F238E27FC236}">
                <a16:creationId xmlns:a16="http://schemas.microsoft.com/office/drawing/2014/main" id="{9B8294D6-BF1D-02C2-D65B-567F9E45FEC7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Résultats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F27AAA-99F9-EF5A-D051-06083D2C793D}"/>
              </a:ext>
            </a:extLst>
          </p:cNvPr>
          <p:cNvSpPr/>
          <p:nvPr/>
        </p:nvSpPr>
        <p:spPr>
          <a:xfrm>
            <a:off x="2200431" y="3300709"/>
            <a:ext cx="3507674" cy="90204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40E9B2-E561-77F5-70C5-864B75270947}"/>
              </a:ext>
            </a:extLst>
          </p:cNvPr>
          <p:cNvSpPr txBox="1"/>
          <p:nvPr/>
        </p:nvSpPr>
        <p:spPr>
          <a:xfrm>
            <a:off x="2309087" y="3367642"/>
            <a:ext cx="341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 err="1"/>
              <a:t>CountVectorizer</a:t>
            </a:r>
            <a:r>
              <a:rPr lang="fr-FR" dirty="0"/>
              <a:t> : (1050 , 4250)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A395AD-8814-F9D5-C4B4-1F02B0067C12}"/>
              </a:ext>
            </a:extLst>
          </p:cNvPr>
          <p:cNvSpPr txBox="1"/>
          <p:nvPr/>
        </p:nvSpPr>
        <p:spPr>
          <a:xfrm>
            <a:off x="2307297" y="3730050"/>
            <a:ext cx="3388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 err="1"/>
              <a:t>TfidfVectorizer</a:t>
            </a:r>
            <a:r>
              <a:rPr lang="fr-FR" dirty="0"/>
              <a:t> :   (1050 , 4250)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A14915A-5E00-F783-AD1A-EBC25B172BB3}"/>
              </a:ext>
            </a:extLst>
          </p:cNvPr>
          <p:cNvSpPr/>
          <p:nvPr/>
        </p:nvSpPr>
        <p:spPr>
          <a:xfrm>
            <a:off x="7288245" y="4032306"/>
            <a:ext cx="3507674" cy="90204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AD1CDED-556E-87CB-6072-311CF9D33580}"/>
              </a:ext>
            </a:extLst>
          </p:cNvPr>
          <p:cNvSpPr txBox="1"/>
          <p:nvPr/>
        </p:nvSpPr>
        <p:spPr>
          <a:xfrm>
            <a:off x="7724662" y="4170880"/>
            <a:ext cx="2289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fr-FR" dirty="0"/>
              <a:t>Fine Tuning T-</a:t>
            </a:r>
            <a:r>
              <a:rPr lang="fr-FR" dirty="0" err="1"/>
              <a:t>sNE</a:t>
            </a:r>
            <a:endParaRPr lang="fr-FR" dirty="0"/>
          </a:p>
          <a:p>
            <a:pPr marL="342900" indent="-342900">
              <a:buFont typeface="+mj-lt"/>
              <a:buAutoNum type="arabicPeriod"/>
            </a:pPr>
            <a:r>
              <a:rPr lang="fr-FR" dirty="0"/>
              <a:t>Calcul ARI et T-</a:t>
            </a:r>
            <a:r>
              <a:rPr lang="fr-FR" dirty="0" err="1"/>
              <a:t>sNE</a:t>
            </a:r>
            <a:endParaRPr lang="fr-FR" dirty="0"/>
          </a:p>
        </p:txBody>
      </p:sp>
      <p:sp>
        <p:nvSpPr>
          <p:cNvPr id="52" name="Arrow: Down 51">
            <a:extLst>
              <a:ext uri="{FF2B5EF4-FFF2-40B4-BE49-F238E27FC236}">
                <a16:creationId xmlns:a16="http://schemas.microsoft.com/office/drawing/2014/main" id="{9140B296-9C76-E961-0CC0-D5B028F78FA0}"/>
              </a:ext>
            </a:extLst>
          </p:cNvPr>
          <p:cNvSpPr/>
          <p:nvPr/>
        </p:nvSpPr>
        <p:spPr>
          <a:xfrm>
            <a:off x="3529218" y="2604831"/>
            <a:ext cx="294640" cy="534150"/>
          </a:xfrm>
          <a:prstGeom prst="downArrow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FD0C28D1-4895-3F1F-366D-6058D6B9D04C}"/>
              </a:ext>
            </a:extLst>
          </p:cNvPr>
          <p:cNvSpPr/>
          <p:nvPr/>
        </p:nvSpPr>
        <p:spPr>
          <a:xfrm rot="16200000">
            <a:off x="6324748" y="4263017"/>
            <a:ext cx="294640" cy="534150"/>
          </a:xfrm>
          <a:prstGeom prst="downArrow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B8321C0-9583-BC7A-049A-E3710FBFD7B0}"/>
              </a:ext>
            </a:extLst>
          </p:cNvPr>
          <p:cNvSpPr/>
          <p:nvPr/>
        </p:nvSpPr>
        <p:spPr>
          <a:xfrm>
            <a:off x="2195391" y="4467887"/>
            <a:ext cx="3507674" cy="90204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A1BB695-0370-0483-CB21-711A0E46D904}"/>
              </a:ext>
            </a:extLst>
          </p:cNvPr>
          <p:cNvSpPr txBox="1"/>
          <p:nvPr/>
        </p:nvSpPr>
        <p:spPr>
          <a:xfrm>
            <a:off x="2304047" y="4534820"/>
            <a:ext cx="274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Word2Vec</a:t>
            </a:r>
            <a:r>
              <a:rPr lang="fr-FR" dirty="0"/>
              <a:t> : (1050 , 300)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06A5DAA-2D69-1CAE-C488-C42F05B9F9EE}"/>
              </a:ext>
            </a:extLst>
          </p:cNvPr>
          <p:cNvSpPr txBox="1"/>
          <p:nvPr/>
        </p:nvSpPr>
        <p:spPr>
          <a:xfrm>
            <a:off x="2302257" y="4897228"/>
            <a:ext cx="2354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BERT</a:t>
            </a:r>
            <a:r>
              <a:rPr lang="fr-FR" dirty="0"/>
              <a:t> :   (1050 , 768)</a:t>
            </a:r>
          </a:p>
        </p:txBody>
      </p:sp>
      <p:sp>
        <p:nvSpPr>
          <p:cNvPr id="57" name="Arrow: Down 56">
            <a:extLst>
              <a:ext uri="{FF2B5EF4-FFF2-40B4-BE49-F238E27FC236}">
                <a16:creationId xmlns:a16="http://schemas.microsoft.com/office/drawing/2014/main" id="{7820DFF7-DCF6-7A40-0C36-EAD02B1437B4}"/>
              </a:ext>
            </a:extLst>
          </p:cNvPr>
          <p:cNvSpPr/>
          <p:nvPr/>
        </p:nvSpPr>
        <p:spPr>
          <a:xfrm>
            <a:off x="8794705" y="5111199"/>
            <a:ext cx="294640" cy="534150"/>
          </a:xfrm>
          <a:prstGeom prst="downArrow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C328E99-A395-7C26-B87E-7E62E0EA02F3}"/>
              </a:ext>
            </a:extLst>
          </p:cNvPr>
          <p:cNvSpPr/>
          <p:nvPr/>
        </p:nvSpPr>
        <p:spPr>
          <a:xfrm>
            <a:off x="2171605" y="5570784"/>
            <a:ext cx="3507674" cy="45735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605D375-16A3-C225-3552-4FF061F56E44}"/>
              </a:ext>
            </a:extLst>
          </p:cNvPr>
          <p:cNvSpPr txBox="1"/>
          <p:nvPr/>
        </p:nvSpPr>
        <p:spPr>
          <a:xfrm>
            <a:off x="2280261" y="5637717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USE</a:t>
            </a:r>
            <a:r>
              <a:rPr lang="fr-FR" dirty="0"/>
              <a:t> : (1050 , 512)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21C09CE-8422-FE7D-94F0-2D4A345C69C2}"/>
              </a:ext>
            </a:extLst>
          </p:cNvPr>
          <p:cNvSpPr/>
          <p:nvPr/>
        </p:nvSpPr>
        <p:spPr>
          <a:xfrm>
            <a:off x="8055457" y="5732593"/>
            <a:ext cx="1931840" cy="617779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9A9BF38-5333-225E-C48E-0F835EFE11FB}"/>
              </a:ext>
            </a:extLst>
          </p:cNvPr>
          <p:cNvSpPr txBox="1"/>
          <p:nvPr/>
        </p:nvSpPr>
        <p:spPr>
          <a:xfrm>
            <a:off x="8608499" y="5852755"/>
            <a:ext cx="13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Visualisation</a:t>
            </a:r>
          </a:p>
        </p:txBody>
      </p:sp>
      <p:pic>
        <p:nvPicPr>
          <p:cNvPr id="62" name="Graphic 61" descr="Illustrator with solid fill">
            <a:extLst>
              <a:ext uri="{FF2B5EF4-FFF2-40B4-BE49-F238E27FC236}">
                <a16:creationId xmlns:a16="http://schemas.microsoft.com/office/drawing/2014/main" id="{8CB333B7-A84F-0C7A-5599-E138ADE3831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181374" y="579946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88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75C985B-493E-60AC-229B-D6487F86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E1AF1-263E-43FE-A42C-FED5A27B5049}" type="slidenum">
              <a:rPr lang="fr-FR" sz="1600" smtClean="0"/>
              <a:t>9</a:t>
            </a:fld>
            <a:endParaRPr lang="fr-FR" sz="1600" dirty="0"/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D37B8EA-C012-9B80-6CB4-5F28EE222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05" y="1347695"/>
            <a:ext cx="1565914" cy="894027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FF31952A-7C79-59FE-B172-320D6207A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6605" y="1262149"/>
            <a:ext cx="1024446" cy="1024446"/>
          </a:xfrm>
          <a:prstGeom prst="rect">
            <a:avLst/>
          </a:prstGeom>
        </p:spPr>
      </p:pic>
      <p:pic>
        <p:nvPicPr>
          <p:cNvPr id="49" name="Picture 4" descr="OpenCV — Wikipédia">
            <a:extLst>
              <a:ext uri="{FF2B5EF4-FFF2-40B4-BE49-F238E27FC236}">
                <a16:creationId xmlns:a16="http://schemas.microsoft.com/office/drawing/2014/main" id="{6B347E62-F28B-283F-3F97-03C454161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3428" y="1538454"/>
            <a:ext cx="502570" cy="619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Graphic 6" descr="Bad Inventory with solid fill">
            <a:extLst>
              <a:ext uri="{FF2B5EF4-FFF2-40B4-BE49-F238E27FC236}">
                <a16:creationId xmlns:a16="http://schemas.microsoft.com/office/drawing/2014/main" id="{787EA12E-1F8D-0056-19C0-9B44A3A99D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60000" y="360000"/>
            <a:ext cx="563476" cy="56347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4" name="Titre 3">
            <a:extLst>
              <a:ext uri="{FF2B5EF4-FFF2-40B4-BE49-F238E27FC236}">
                <a16:creationId xmlns:a16="http://schemas.microsoft.com/office/drawing/2014/main" id="{9B8294D6-BF1D-02C2-D65B-567F9E45FEC7}"/>
              </a:ext>
            </a:extLst>
          </p:cNvPr>
          <p:cNvSpPr txBox="1">
            <a:spLocks/>
          </p:cNvSpPr>
          <p:nvPr/>
        </p:nvSpPr>
        <p:spPr>
          <a:xfrm>
            <a:off x="1080000" y="144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Résultats</a:t>
            </a:r>
          </a:p>
        </p:txBody>
      </p:sp>
      <p:pic>
        <p:nvPicPr>
          <p:cNvPr id="3" name="Graphic 2" descr="Illustrator with solid fill">
            <a:extLst>
              <a:ext uri="{FF2B5EF4-FFF2-40B4-BE49-F238E27FC236}">
                <a16:creationId xmlns:a16="http://schemas.microsoft.com/office/drawing/2014/main" id="{8BA04EFA-D675-97DA-234A-E0C0D987EE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375408" y="1510889"/>
            <a:ext cx="457200" cy="457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A1058D-FD6F-7E25-D4F8-1A2ADAB3C39F}"/>
              </a:ext>
            </a:extLst>
          </p:cNvPr>
          <p:cNvSpPr txBox="1"/>
          <p:nvPr/>
        </p:nvSpPr>
        <p:spPr>
          <a:xfrm>
            <a:off x="2976699" y="155023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solidFill>
                  <a:schemeClr val="tx1"/>
                </a:solidFill>
              </a:rPr>
              <a:t>Visualisation</a:t>
            </a:r>
            <a:endParaRPr lang="fr-FR" dirty="0"/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BC7119F6-9893-DF70-1086-08133811E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224" y="1241950"/>
            <a:ext cx="1491477" cy="111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EEF41E-4487-C7C5-92E3-1B8C563804B3}"/>
              </a:ext>
            </a:extLst>
          </p:cNvPr>
          <p:cNvSpPr txBox="1"/>
          <p:nvPr/>
        </p:nvSpPr>
        <p:spPr>
          <a:xfrm>
            <a:off x="6484620" y="1617606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 err="1"/>
              <a:t>KMeans</a:t>
            </a:r>
            <a:r>
              <a:rPr lang="fr-FR" b="1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80E1E8-1A48-E055-0524-C11576D47EE5}"/>
              </a:ext>
            </a:extLst>
          </p:cNvPr>
          <p:cNvSpPr txBox="1"/>
          <p:nvPr/>
        </p:nvSpPr>
        <p:spPr>
          <a:xfrm>
            <a:off x="9733219" y="1606424"/>
            <a:ext cx="6995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T-SNE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EDE180-0C26-D65F-934E-7A8009A3B507}"/>
              </a:ext>
            </a:extLst>
          </p:cNvPr>
          <p:cNvSpPr/>
          <p:nvPr/>
        </p:nvSpPr>
        <p:spPr>
          <a:xfrm>
            <a:off x="2162818" y="1206821"/>
            <a:ext cx="9728019" cy="119090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Picture 17" descr="Calendar&#10;&#10;Description automatically generated">
            <a:extLst>
              <a:ext uri="{FF2B5EF4-FFF2-40B4-BE49-F238E27FC236}">
                <a16:creationId xmlns:a16="http://schemas.microsoft.com/office/drawing/2014/main" id="{17D89E96-CFD0-BC99-998A-6C87EC625D5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583" y="3195107"/>
            <a:ext cx="9795502" cy="30562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E60893F-53E3-8B22-0A92-3F3233B82B26}"/>
              </a:ext>
            </a:extLst>
          </p:cNvPr>
          <p:cNvSpPr txBox="1"/>
          <p:nvPr/>
        </p:nvSpPr>
        <p:spPr>
          <a:xfrm>
            <a:off x="5098134" y="2653165"/>
            <a:ext cx="3107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 err="1"/>
              <a:t>CountVectorizer</a:t>
            </a:r>
            <a:r>
              <a:rPr lang="fr-FR" dirty="0"/>
              <a:t> : ARI = 51%</a:t>
            </a:r>
          </a:p>
        </p:txBody>
      </p:sp>
    </p:spTree>
    <p:extLst>
      <p:ext uri="{BB962C8B-B14F-4D97-AF65-F5344CB8AC3E}">
        <p14:creationId xmlns:p14="http://schemas.microsoft.com/office/powerpoint/2010/main" val="3445515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10273</TotalTime>
  <Words>489</Words>
  <Application>Microsoft Office PowerPoint</Application>
  <PresentationFormat>Widescreen</PresentationFormat>
  <Paragraphs>167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Thème Office</vt:lpstr>
      <vt:lpstr>PowerPoint Presentation</vt:lpstr>
      <vt:lpstr>PowerPoint Presentation</vt:lpstr>
      <vt:lpstr>Contexte</vt:lpstr>
      <vt:lpstr>Données Clients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Dai TENSAOUT</dc:creator>
  <cp:lastModifiedBy>Dai TENSAOUT</cp:lastModifiedBy>
  <cp:revision>427</cp:revision>
  <dcterms:created xsi:type="dcterms:W3CDTF">2022-08-31T07:47:29Z</dcterms:created>
  <dcterms:modified xsi:type="dcterms:W3CDTF">2023-04-12T11:51:39Z</dcterms:modified>
</cp:coreProperties>
</file>

<file path=docProps/thumbnail.jpeg>
</file>